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75" r:id="rId3"/>
    <p:sldId id="257" r:id="rId4"/>
    <p:sldId id="259" r:id="rId5"/>
    <p:sldId id="308" r:id="rId6"/>
    <p:sldId id="258" r:id="rId7"/>
    <p:sldId id="294" r:id="rId8"/>
    <p:sldId id="295" r:id="rId9"/>
    <p:sldId id="296" r:id="rId10"/>
    <p:sldId id="395" r:id="rId11"/>
    <p:sldId id="396" r:id="rId12"/>
    <p:sldId id="397" r:id="rId13"/>
    <p:sldId id="322" r:id="rId14"/>
    <p:sldId id="300" r:id="rId15"/>
    <p:sldId id="301" r:id="rId16"/>
    <p:sldId id="331" r:id="rId17"/>
    <p:sldId id="302" r:id="rId18"/>
    <p:sldId id="312" r:id="rId19"/>
    <p:sldId id="316" r:id="rId20"/>
    <p:sldId id="317" r:id="rId21"/>
    <p:sldId id="321" r:id="rId22"/>
    <p:sldId id="382" r:id="rId23"/>
    <p:sldId id="386" r:id="rId24"/>
    <p:sldId id="319" r:id="rId25"/>
    <p:sldId id="383" r:id="rId26"/>
    <p:sldId id="323" r:id="rId27"/>
    <p:sldId id="309" r:id="rId28"/>
    <p:sldId id="315" r:id="rId29"/>
    <p:sldId id="325" r:id="rId30"/>
    <p:sldId id="409" r:id="rId31"/>
    <p:sldId id="392" r:id="rId32"/>
    <p:sldId id="391" r:id="rId33"/>
    <p:sldId id="374" r:id="rId34"/>
    <p:sldId id="375" r:id="rId35"/>
    <p:sldId id="363" r:id="rId36"/>
    <p:sldId id="389" r:id="rId37"/>
    <p:sldId id="390" r:id="rId38"/>
    <p:sldId id="377" r:id="rId39"/>
    <p:sldId id="378" r:id="rId40"/>
    <p:sldId id="379" r:id="rId41"/>
    <p:sldId id="376" r:id="rId42"/>
    <p:sldId id="380" r:id="rId43"/>
    <p:sldId id="326" r:id="rId44"/>
    <p:sldId id="313" r:id="rId45"/>
    <p:sldId id="358" r:id="rId46"/>
    <p:sldId id="359" r:id="rId47"/>
    <p:sldId id="333" r:id="rId48"/>
    <p:sldId id="334" r:id="rId50"/>
    <p:sldId id="354" r:id="rId51"/>
    <p:sldId id="394" r:id="rId52"/>
    <p:sldId id="274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4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152" y="504"/>
      </p:cViewPr>
      <p:guideLst>
        <p:guide orient="horz" pos="2258"/>
        <p:guide pos="35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906632-4EBE-482A-B403-F64AD987262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327CC-B047-4F47-AA2D-E276830EEAF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4060" r="23240"/>
          <a:stretch>
            <a:fillRect/>
          </a:stretch>
        </p:blipFill>
        <p:spPr>
          <a:xfrm>
            <a:off x="-22860" y="0"/>
            <a:ext cx="1221486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1" t="4060" r="23240"/>
          <a:stretch>
            <a:fillRect/>
          </a:stretch>
        </p:blipFill>
        <p:spPr>
          <a:xfrm>
            <a:off x="-22860" y="0"/>
            <a:ext cx="1221486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-22860" y="0"/>
            <a:ext cx="12214860" cy="6858000"/>
          </a:xfrm>
          <a:prstGeom prst="rect">
            <a:avLst/>
          </a:prstGeom>
          <a:gradFill>
            <a:gsLst>
              <a:gs pos="58000">
                <a:schemeClr val="accent1">
                  <a:lumMod val="5000"/>
                  <a:lumOff val="95000"/>
                </a:schemeClr>
              </a:gs>
              <a:gs pos="0">
                <a:srgbClr val="E7E8EA">
                  <a:alpha val="78000"/>
                </a:srgbClr>
              </a:gs>
              <a:gs pos="100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11FDB-D142-46A9-AD63-483FEA81721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19F1E-2852-4C25-913E-D1D342D466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24.png"/><Relationship Id="rId11" Type="http://schemas.openxmlformats.org/officeDocument/2006/relationships/image" Target="../media/image23.png"/><Relationship Id="rId10" Type="http://schemas.openxmlformats.org/officeDocument/2006/relationships/image" Target="../media/image22.png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3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4.bin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5.bin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6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7.bin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wmf"/><Relationship Id="rId1" Type="http://schemas.openxmlformats.org/officeDocument/2006/relationships/oleObject" Target="../embeddings/oleObject8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tags" Target="../tags/tag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tags" Target="../tags/tag15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tags" Target="../tags/tag16.xml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83657" y="2199064"/>
            <a:ext cx="8717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快速实用的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异步联盟链</a:t>
            </a: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共识协议</a:t>
            </a:r>
            <a:endParaRPr lang="zh-CN" altLang="en-US" sz="4800" b="1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08177" y="3424158"/>
            <a:ext cx="3867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强安全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高性能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响应快 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易实现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514850" y="4798060"/>
            <a:ext cx="3286760" cy="843280"/>
            <a:chOff x="4452620" y="4963160"/>
            <a:chExt cx="3286760" cy="500380"/>
          </a:xfrm>
        </p:grpSpPr>
        <p:sp>
          <p:nvSpPr>
            <p:cNvPr id="7" name="矩形 6"/>
            <p:cNvSpPr/>
            <p:nvPr/>
          </p:nvSpPr>
          <p:spPr>
            <a:xfrm>
              <a:off x="4452620" y="4963160"/>
              <a:ext cx="3286760" cy="500380"/>
            </a:xfrm>
            <a:prstGeom prst="rect">
              <a:avLst/>
            </a:prstGeom>
            <a:noFill/>
            <a:ln w="63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72561" y="4970597"/>
              <a:ext cx="2621280" cy="4740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路</a:t>
              </a: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远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中国科学院软件研究所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可信计算与信息保障实验室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404261" y="1696759"/>
            <a:ext cx="34112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“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小飞象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” 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协议家族</a:t>
            </a:r>
            <a:endParaRPr lang="zh-CN" altLang="en-US" sz="3200" dirty="0" smtClean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 flipV="1">
            <a:off x="3808730" y="1989186"/>
            <a:ext cx="490121" cy="1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7936914" y="1988917"/>
            <a:ext cx="490121" cy="1"/>
          </a:xfrm>
          <a:prstGeom prst="straightConnector1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iscas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2375" y="6429375"/>
            <a:ext cx="4619625" cy="428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618490" y="1641475"/>
            <a:ext cx="11603990" cy="45694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不同网络下，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常见区块链共识 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拜占庭原子广播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) 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Nakamoto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PoW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同步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Bitcoin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Ethereum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=&gt; 一致性和活性都依赖于同步假设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0" lang="zh-CN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marL="800100" lvl="1" indent="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HotStuff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[PODC'19]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半同步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Facebook Libra</a:t>
            </a:r>
            <a:endParaRPr kumimoji="0"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marL="800100" lvl="1" indent="0" fontAlgn="auto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PBFT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[OSDI'99]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半同步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蚂蚁链、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Fabric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测试版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0" lvl="2" indent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	=&gt; 活性依赖于同步假设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0" lvl="2" indent="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kumimoji="0" lang="zh-CN" altLang="en-US" sz="1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marL="800100" lvl="1" indent="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蜜獾 协议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[CCS'16]		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蚂蚁链、Polkadot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0" fontAlgn="auto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	=&gt;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完全不依赖同步假设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4009248" cy="776703"/>
            <a:chOff x="1394460" y="1692177"/>
            <a:chExt cx="6106697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6116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区块链的通信环境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1.4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爆炸形 1 4"/>
          <p:cNvSpPr/>
          <p:nvPr/>
        </p:nvSpPr>
        <p:spPr>
          <a:xfrm>
            <a:off x="6480810" y="391160"/>
            <a:ext cx="5741670" cy="1595120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14565" y="595630"/>
            <a:ext cx="4506595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乱花渐欲迷人眼</a:t>
            </a:r>
            <a:r>
              <a:rPr lang="zh-CN" altLang="en-US" sz="6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汉仪青云简" panose="00020600040101010101" charset="-122"/>
                <a:ea typeface="汉仪青云简" panose="00020600040101010101" charset="-122"/>
                <a:sym typeface="+mn-ea"/>
              </a:rPr>
              <a:t>？</a:t>
            </a:r>
            <a:endParaRPr lang="zh-CN" altLang="en-US" sz="6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汉仪青云简" panose="00020600040101010101" charset="-122"/>
              <a:ea typeface="汉仪青云简" panose="00020600040101010101" charset="-122"/>
              <a:sym typeface="+mn-ea"/>
            </a:endParaRPr>
          </a:p>
        </p:txBody>
      </p:sp>
      <p:pic>
        <p:nvPicPr>
          <p:cNvPr id="7" name="图片 6" descr="C:/Users/yylluu/AppData/Local/Temp/kaimatting/20210326144601/output_aiMatting_20210326144607.pngoutput_aiMatting_202103261446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22355" y="1333500"/>
            <a:ext cx="771525" cy="771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0340" y="2599055"/>
            <a:ext cx="5358765" cy="368935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02310" y="1577975"/>
            <a:ext cx="11489055" cy="53390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异步共识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更安全、更健壮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，可以抵抗恶意网络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——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区块链共识 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安全性之王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0" lvl="1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kumimoji="0"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反面案例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1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Bitcoin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在恶意网络中   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 -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失去活性，即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交易不被记账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 -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失去一致性，可能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发生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双花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反面案例2：PBFT 在恶意网络中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-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失去活性，即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交易不被记账</a:t>
            </a: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algn="l" fontAlgn="auto">
              <a:lnSpc>
                <a:spcPct val="150000"/>
              </a:lnSpc>
              <a:spcBef>
                <a:spcPts val="1200"/>
              </a:spcBef>
              <a:buClrTx/>
              <a:buSzTx/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653648" cy="776703"/>
            <a:chOff x="1394460" y="1692177"/>
            <a:chExt cx="5565064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069986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异步拜占庭共识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1.5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0" name="图片 19" descr="C:/Users/yylluu/AppData/Local/Temp/kaimatting/20201221154617/output_aiMatting_20201221154637.pngoutput_aiMatting_202012211546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0110" y="4422140"/>
            <a:ext cx="1767840" cy="1644650"/>
          </a:xfrm>
          <a:prstGeom prst="rect">
            <a:avLst/>
          </a:prstGeom>
        </p:spPr>
      </p:pic>
      <p:pic>
        <p:nvPicPr>
          <p:cNvPr id="3" name="图片 2" descr="C:/Users/yylluu/AppData/Local/Temp/kaimatting/20201221194356/output_aiMatting_20201221194415.pngoutput_aiMatting_202012211944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8520" y="200660"/>
            <a:ext cx="2333625" cy="1626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565275"/>
            <a:ext cx="11489055" cy="42462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异步共识协议的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其他优点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实现简单 Implement-ability：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完全由消息驱动，无需实现定时器策略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反面案例：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PBFT view-change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阶段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快速响应 Responsiveness：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消息到达、则协议前进，交易延迟只依赖实际网络延迟、和时间假设无关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反面案例：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Dfinity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协议、比特币协议、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view-change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阶段的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PBFT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653648" cy="776703"/>
            <a:chOff x="1394460" y="1692177"/>
            <a:chExt cx="5565064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069986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异步拜占庭共识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1.5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C:/Users/yylluu/AppData/Local/Temp/kaimatting/20201217122747/output_aiMatting_20201217123117.pngoutput_aiMatting_202012171231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4410" y="2694305"/>
            <a:ext cx="4258945" cy="1470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565275"/>
            <a:ext cx="11489055" cy="4930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异步共识实用化的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挑战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FLP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不可能性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[PODS'83, JACM'85]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确定性算法不可能解决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异步共识问题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Dijkstra Prize 2001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]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0" lang="zh-CN" altLang="en-US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随机化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算法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[FOCS'83, PODC'83]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algn="l">
              <a:lnSpc>
                <a:spcPts val="35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可以突破FLP不可能性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marL="457200" lvl="1" algn="l">
              <a:lnSpc>
                <a:spcPts val="35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在恶劣网络中保障共识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lvl="1" algn="l">
              <a:lnSpc>
                <a:spcPts val="35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[Dijkstra Prize 2015]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653648" cy="776703"/>
            <a:chOff x="1394460" y="1692177"/>
            <a:chExt cx="5565064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069986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异步拜占庭共识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1.5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23605" y="3762375"/>
            <a:ext cx="14236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Nancy </a:t>
            </a:r>
            <a:r>
              <a:rPr lang="zh-CN" altLang="en-US" sz="1600" b="1">
                <a:solidFill>
                  <a:srgbClr val="FF0000"/>
                </a:solidFill>
              </a:rPr>
              <a:t>L</a:t>
            </a:r>
            <a:r>
              <a:rPr lang="zh-CN" altLang="en-US" sz="1600"/>
              <a:t>ynch</a:t>
            </a:r>
            <a:endParaRPr lang="zh-CN" altLang="en-US" sz="1600"/>
          </a:p>
        </p:txBody>
      </p:sp>
      <p:sp>
        <p:nvSpPr>
          <p:cNvPr id="6" name="文本框 5"/>
          <p:cNvSpPr txBox="1"/>
          <p:nvPr/>
        </p:nvSpPr>
        <p:spPr>
          <a:xfrm>
            <a:off x="10073640" y="3762375"/>
            <a:ext cx="153035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Mike </a:t>
            </a:r>
            <a:r>
              <a:rPr lang="zh-CN" altLang="en-US" sz="1600" b="1">
                <a:solidFill>
                  <a:srgbClr val="FF0000"/>
                </a:solidFill>
              </a:rPr>
              <a:t>P</a:t>
            </a:r>
            <a:r>
              <a:rPr lang="zh-CN" altLang="en-US" sz="1600"/>
              <a:t>aterson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6795135" y="3762375"/>
            <a:ext cx="192151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Michael </a:t>
            </a:r>
            <a:r>
              <a:rPr lang="zh-CN" altLang="en-US" sz="1600" b="1">
                <a:solidFill>
                  <a:srgbClr val="FF0000"/>
                </a:solidFill>
              </a:rPr>
              <a:t>F</a:t>
            </a:r>
            <a:r>
              <a:rPr lang="zh-CN" altLang="en-US" sz="1600"/>
              <a:t>ischer</a:t>
            </a:r>
            <a:endParaRPr lang="zh-CN" altLang="en-US" sz="16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06155" y="4749800"/>
            <a:ext cx="1156335" cy="14700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401050" y="6191885"/>
            <a:ext cx="171640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Michael Ben-Or</a:t>
            </a:r>
            <a:endParaRPr lang="zh-CN" altLang="en-US" sz="1600"/>
          </a:p>
        </p:txBody>
      </p:sp>
      <p:sp>
        <p:nvSpPr>
          <p:cNvPr id="13" name="文本框 12"/>
          <p:cNvSpPr txBox="1"/>
          <p:nvPr/>
        </p:nvSpPr>
        <p:spPr>
          <a:xfrm>
            <a:off x="6802120" y="6191885"/>
            <a:ext cx="25400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Michael Rabin</a:t>
            </a:r>
            <a:endParaRPr lang="zh-CN" altLang="en-US" sz="16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190" y="2235200"/>
            <a:ext cx="1165860" cy="15563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010" y="2233930"/>
            <a:ext cx="1157605" cy="15563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8420" y="2235200"/>
            <a:ext cx="1156335" cy="15551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140" y="4748530"/>
            <a:ext cx="1157605" cy="1471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1845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随机化异步协议虽然更安全、更健壮 ，但往往也更为复杂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长期公开问题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0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0"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653648" cy="776703"/>
            <a:chOff x="1394460" y="1692177"/>
            <a:chExt cx="5565064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069986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异步拜占庭共识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1.5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图片 26" descr="C:/Users/yylluu/AppData/Local/Temp/kaimatting/20201216172537/output_aiMatting_20201216172604.pngoutput_aiMatting_2020121617260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44920" y="3280410"/>
            <a:ext cx="1038225" cy="1255395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bg2">
                <a:lumMod val="50000"/>
                <a:alpha val="100000"/>
              </a:scheme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6" name="右箭头 35"/>
          <p:cNvSpPr/>
          <p:nvPr/>
        </p:nvSpPr>
        <p:spPr>
          <a:xfrm>
            <a:off x="7704455" y="3684270"/>
            <a:ext cx="147701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7" name="图片 36" descr="C:/Users/yylluu/AppData/Local/Temp/kaimatting/20201216172952/output_aiMatting_20201216173012.pngoutput_aiMatting_2020121617301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599305" y="3126740"/>
            <a:ext cx="937895" cy="1386840"/>
          </a:xfrm>
          <a:prstGeom prst="rect">
            <a:avLst/>
          </a:prstGeom>
          <a:effectLst>
            <a:outerShdw blurRad="50800" dist="50800" dir="5400000" algn="ctr" rotWithShape="0">
              <a:schemeClr val="bg2">
                <a:lumMod val="75000"/>
                <a:alpha val="100000"/>
              </a:scheme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38" name="右箭头 37"/>
          <p:cNvSpPr/>
          <p:nvPr/>
        </p:nvSpPr>
        <p:spPr>
          <a:xfrm rot="10800000">
            <a:off x="2703830" y="3684270"/>
            <a:ext cx="147828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7606665" y="3148330"/>
            <a:ext cx="27203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Push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Robustness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04340" y="3126740"/>
            <a:ext cx="23736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Pull </a:t>
            </a:r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Efficiency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81465" y="3620770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健壮</a:t>
            </a:r>
            <a:endParaRPr lang="zh-CN" altLang="en-US" sz="3200" b="1" dirty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04340" y="3606800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 dirty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效率</a:t>
            </a:r>
            <a:endParaRPr lang="zh-CN" altLang="en-US" sz="3200" b="1" dirty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461581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457200" lvl="0" indent="-457200" algn="l">
              <a:lnSpc>
                <a:spcPct val="15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随机化异步协议虽然更安全、更健壮 ，但往往也更为复杂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长期公开问题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是否存在高性能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异步原子广播，实现：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371600" lvl="5" indent="-457200">
              <a:lnSpc>
                <a:spcPct val="150000"/>
              </a:lnSpc>
              <a:buFont typeface="Arial" panose="020B0604020202020204" pitchFamily="34" charset="0"/>
              <a:buChar char="◦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更低的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通信比特数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◦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保持 三分之一的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错误容忍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◦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维持 期望常数的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运行时间</a:t>
            </a:r>
            <a:endParaRPr kumimoji="0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国际密码学会前主席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Cachin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和 会士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Shoup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等在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CRYPTO'01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提出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近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20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年未被解答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... ... </a:t>
            </a:r>
            <a:endParaRPr kumimoji="0"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kumimoji="0"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653648" cy="776703"/>
            <a:chOff x="1394460" y="1692177"/>
            <a:chExt cx="5565064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069986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异步拜占庭共识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1.5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5725" y="2602865"/>
            <a:ext cx="1219200" cy="152273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9765" y="2602865"/>
            <a:ext cx="1219200" cy="1508760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9407525" y="4115435"/>
            <a:ext cx="15659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V</a:t>
            </a:r>
            <a:r>
              <a:rPr lang="zh-CN" altLang="en-US"/>
              <a:t>ictor </a:t>
            </a:r>
            <a:r>
              <a:rPr lang="en-US" altLang="zh-CN"/>
              <a:t>S</a:t>
            </a:r>
            <a:r>
              <a:rPr lang="zh-CN" altLang="en-US"/>
              <a:t>houp</a:t>
            </a:r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392670" y="41255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C</a:t>
            </a:r>
            <a:r>
              <a:rPr lang="zh-CN" altLang="en-US"/>
              <a:t>hristian </a:t>
            </a:r>
            <a:r>
              <a:rPr lang="en-US" altLang="zh-CN"/>
              <a:t>C</a:t>
            </a:r>
            <a:r>
              <a:rPr lang="zh-CN" altLang="en-US"/>
              <a:t>achin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737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近期，异步区块链共识协议取得重大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突破</a:t>
            </a:r>
            <a:endParaRPr kumimoji="0"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4720448" cy="776703"/>
            <a:chOff x="1394460" y="1692177"/>
            <a:chExt cx="7189963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5694885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异步共识实用化新进展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1.6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3356610" y="3723005"/>
            <a:ext cx="499618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蜜獾协议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[CCS'16]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接近实用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的异步共识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延迟长、吞吐量较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差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仅被蚂蚁链少数系统采纳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063740" y="3721100"/>
            <a:ext cx="5128895" cy="2953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小飞象家族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[CCS'20] [PODC'20]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完全实用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的异步共识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全面超越蜜獾协议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延迟、吞吐量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取得量级优势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解决[CRYPTO'01]公开问题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70" name="Google Shape;1886;p52"/>
          <p:cNvSpPr/>
          <p:nvPr>
            <p:custDataLst>
              <p:tags r:id="rId1"/>
            </p:custDataLst>
          </p:nvPr>
        </p:nvSpPr>
        <p:spPr>
          <a:xfrm>
            <a:off x="4093210" y="2833370"/>
            <a:ext cx="1121410" cy="3581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377" y="0"/>
                </a:lnTo>
                <a:lnTo>
                  <a:pt x="21600" y="10800"/>
                </a:lnTo>
                <a:lnTo>
                  <a:pt x="20377" y="21600"/>
                </a:lnTo>
                <a:lnTo>
                  <a:pt x="0" y="21600"/>
                </a:lnTo>
                <a:lnTo>
                  <a:pt x="1223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50800" cap="flat" cmpd="sng">
            <a:solidFill>
              <a:schemeClr val="bg1">
                <a:lumMod val="7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Google Shape;1887;p52"/>
          <p:cNvSpPr/>
          <p:nvPr>
            <p:custDataLst>
              <p:tags r:id="rId2"/>
            </p:custDataLst>
          </p:nvPr>
        </p:nvSpPr>
        <p:spPr>
          <a:xfrm>
            <a:off x="5244465" y="2833370"/>
            <a:ext cx="1121410" cy="3581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377" y="0"/>
                </a:lnTo>
                <a:lnTo>
                  <a:pt x="21600" y="10800"/>
                </a:lnTo>
                <a:lnTo>
                  <a:pt x="20377" y="21600"/>
                </a:lnTo>
                <a:lnTo>
                  <a:pt x="0" y="21600"/>
                </a:lnTo>
                <a:lnTo>
                  <a:pt x="1223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50800" cap="flat" cmpd="sng">
            <a:solidFill>
              <a:schemeClr val="bg1">
                <a:lumMod val="7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Google Shape;1888;p52"/>
          <p:cNvSpPr/>
          <p:nvPr>
            <p:custDataLst>
              <p:tags r:id="rId3"/>
            </p:custDataLst>
          </p:nvPr>
        </p:nvSpPr>
        <p:spPr>
          <a:xfrm>
            <a:off x="6395085" y="2833370"/>
            <a:ext cx="1121410" cy="3581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377" y="0"/>
                </a:lnTo>
                <a:lnTo>
                  <a:pt x="21600" y="10800"/>
                </a:lnTo>
                <a:lnTo>
                  <a:pt x="20377" y="21600"/>
                </a:lnTo>
                <a:lnTo>
                  <a:pt x="0" y="21600"/>
                </a:lnTo>
                <a:lnTo>
                  <a:pt x="1223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0800" cap="flat" cmpd="sng">
            <a:solidFill>
              <a:schemeClr val="accent1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Google Shape;1890;p52"/>
          <p:cNvSpPr/>
          <p:nvPr>
            <p:custDataLst>
              <p:tags r:id="rId4"/>
            </p:custDataLst>
          </p:nvPr>
        </p:nvSpPr>
        <p:spPr>
          <a:xfrm>
            <a:off x="8754110" y="2842260"/>
            <a:ext cx="1121410" cy="3581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377" y="0"/>
                </a:lnTo>
                <a:lnTo>
                  <a:pt x="21600" y="10800"/>
                </a:lnTo>
                <a:lnTo>
                  <a:pt x="20377" y="21600"/>
                </a:lnTo>
                <a:lnTo>
                  <a:pt x="0" y="21600"/>
                </a:lnTo>
                <a:lnTo>
                  <a:pt x="1223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0800" cap="flat" cmpd="sng">
            <a:solidFill>
              <a:schemeClr val="accent3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任意形状 64"/>
          <p:cNvSpPr/>
          <p:nvPr>
            <p:custDataLst>
              <p:tags r:id="rId5"/>
            </p:custDataLst>
          </p:nvPr>
        </p:nvSpPr>
        <p:spPr>
          <a:xfrm>
            <a:off x="1740535" y="2833370"/>
            <a:ext cx="2333625" cy="358775"/>
          </a:xfrm>
          <a:custGeom>
            <a:avLst/>
            <a:gdLst>
              <a:gd name="connsiteX0" fmla="*/ 0 w 2110505"/>
              <a:gd name="connsiteY0" fmla="*/ 0 h 358248"/>
              <a:gd name="connsiteX1" fmla="*/ 1316860 w 2110505"/>
              <a:gd name="connsiteY1" fmla="*/ 0 h 358248"/>
              <a:gd name="connsiteX2" fmla="*/ 1316860 w 2110505"/>
              <a:gd name="connsiteY2" fmla="*/ 1 h 358248"/>
              <a:gd name="connsiteX3" fmla="*/ 2047011 w 2110505"/>
              <a:gd name="connsiteY3" fmla="*/ 1 h 358248"/>
              <a:gd name="connsiteX4" fmla="*/ 2110505 w 2110505"/>
              <a:gd name="connsiteY4" fmla="*/ 179125 h 358248"/>
              <a:gd name="connsiteX5" fmla="*/ 2047011 w 2110505"/>
              <a:gd name="connsiteY5" fmla="*/ 358248 h 358248"/>
              <a:gd name="connsiteX6" fmla="*/ 989101 w 2110505"/>
              <a:gd name="connsiteY6" fmla="*/ 358248 h 358248"/>
              <a:gd name="connsiteX7" fmla="*/ 989101 w 2110505"/>
              <a:gd name="connsiteY7" fmla="*/ 358247 h 358248"/>
              <a:gd name="connsiteX8" fmla="*/ 0 w 2110505"/>
              <a:gd name="connsiteY8" fmla="*/ 358247 h 358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0505" h="358248">
                <a:moveTo>
                  <a:pt x="0" y="0"/>
                </a:moveTo>
                <a:lnTo>
                  <a:pt x="1316860" y="0"/>
                </a:lnTo>
                <a:lnTo>
                  <a:pt x="1316860" y="1"/>
                </a:lnTo>
                <a:lnTo>
                  <a:pt x="2047011" y="1"/>
                </a:lnTo>
                <a:lnTo>
                  <a:pt x="2110505" y="179125"/>
                </a:lnTo>
                <a:lnTo>
                  <a:pt x="2047011" y="358248"/>
                </a:lnTo>
                <a:lnTo>
                  <a:pt x="989101" y="358248"/>
                </a:lnTo>
                <a:lnTo>
                  <a:pt x="989101" y="358247"/>
                </a:lnTo>
                <a:lnTo>
                  <a:pt x="0" y="358247"/>
                </a:lnTo>
                <a:close/>
              </a:path>
            </a:pathLst>
          </a:custGeom>
          <a:noFill/>
          <a:ln w="50800" cap="flat" cmpd="sng">
            <a:solidFill>
              <a:schemeClr val="bg1">
                <a:lumMod val="7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sz="1065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Google Shape;1649;p48"/>
          <p:cNvSpPr txBox="1"/>
          <p:nvPr>
            <p:custDataLst>
              <p:tags r:id="rId6"/>
            </p:custDataLst>
          </p:nvPr>
        </p:nvSpPr>
        <p:spPr>
          <a:xfrm>
            <a:off x="8766810" y="2854325"/>
            <a:ext cx="1010920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0" lang="en-US" altLang="en-GB" sz="2400" b="1" i="0" u="none" strike="noStrike" kern="1200" cap="none" spc="150" normalizeH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cs typeface="+mn-ea"/>
                <a:sym typeface="Arial" panose="020B0604020202020204" pitchFamily="34" charset="0"/>
              </a:rPr>
              <a:t>2020</a:t>
            </a:r>
            <a:endParaRPr kumimoji="0" lang="en-US" altLang="en-GB" sz="2400" b="1" i="0" u="none" strike="noStrike" kern="1200" cap="none" spc="150" normalizeH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0" name="Google Shape;1887;p52"/>
          <p:cNvSpPr/>
          <p:nvPr>
            <p:custDataLst>
              <p:tags r:id="rId7"/>
            </p:custDataLst>
          </p:nvPr>
        </p:nvSpPr>
        <p:spPr>
          <a:xfrm>
            <a:off x="7573645" y="2842260"/>
            <a:ext cx="1121410" cy="3581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0377" y="0"/>
                </a:lnTo>
                <a:lnTo>
                  <a:pt x="21600" y="10800"/>
                </a:lnTo>
                <a:lnTo>
                  <a:pt x="20377" y="21600"/>
                </a:lnTo>
                <a:lnTo>
                  <a:pt x="0" y="21600"/>
                </a:lnTo>
                <a:lnTo>
                  <a:pt x="1223" y="108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50800" cap="flat" cmpd="sng">
            <a:solidFill>
              <a:schemeClr val="bg1">
                <a:lumMod val="75000"/>
              </a:schemeClr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p>
            <a:pPr marL="0" marR="0" lvl="0" indent="0" algn="l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endParaRPr kumimoji="0" sz="1100" b="0" i="0" u="none" strike="noStrike" kern="1200" cap="none" spc="0" normalizeH="0" baseline="0" noProof="0">
              <a:ln>
                <a:noFill/>
              </a:ln>
              <a:solidFill>
                <a:srgbClr val="74808C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Google Shape;1649;p48"/>
          <p:cNvSpPr txBox="1"/>
          <p:nvPr>
            <p:custDataLst>
              <p:tags r:id="rId8"/>
            </p:custDataLst>
          </p:nvPr>
        </p:nvSpPr>
        <p:spPr>
          <a:xfrm>
            <a:off x="6426835" y="2856230"/>
            <a:ext cx="991870" cy="340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/>
          <a:p>
            <a:pPr marL="0" marR="0" lvl="0" indent="0" algn="ctr" defTabSz="4572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</a:pPr>
            <a:r>
              <a:rPr kumimoji="0" lang="en-US" altLang="en-GB" sz="2400" b="1" i="0" u="none" strike="noStrike" kern="1200" cap="none" spc="150" normalizeH="0" noProof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charset="-122"/>
                <a:cs typeface="+mn-ea"/>
                <a:sym typeface="Arial" panose="020B0604020202020204" pitchFamily="34" charset="0"/>
              </a:rPr>
              <a:t>2016</a:t>
            </a:r>
            <a:endParaRPr kumimoji="0" lang="en-US" altLang="en-GB" sz="2400" b="1" i="0" u="none" strike="noStrike" kern="1200" cap="none" spc="150" normalizeH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17" name="图片 16" descr="hbbft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861560" y="2324735"/>
            <a:ext cx="1506855" cy="1516380"/>
          </a:xfrm>
          <a:prstGeom prst="rect">
            <a:avLst/>
          </a:prstGeom>
        </p:spPr>
      </p:pic>
      <p:pic>
        <p:nvPicPr>
          <p:cNvPr id="56" name="图片 55" descr="dumbo (2)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8870" y="2247265"/>
            <a:ext cx="1900555" cy="1900555"/>
          </a:xfrm>
          <a:prstGeom prst="rect">
            <a:avLst/>
          </a:prstGeom>
        </p:spPr>
      </p:pic>
      <p:pic>
        <p:nvPicPr>
          <p:cNvPr id="22" name="图片 21" descr="C:/Users/yylluu/AppData/Local/Temp/kaimatting/20201216141455/output_aiMatting_20201216141507.pngoutput_aiMatting_2020121614150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" y="2305685"/>
            <a:ext cx="1376045" cy="1360170"/>
          </a:xfrm>
          <a:prstGeom prst="rect">
            <a:avLst/>
          </a:prstGeom>
        </p:spPr>
      </p:pic>
      <p:sp>
        <p:nvSpPr>
          <p:cNvPr id="83" name="文本框 82"/>
          <p:cNvSpPr txBox="1"/>
          <p:nvPr/>
        </p:nvSpPr>
        <p:spPr>
          <a:xfrm>
            <a:off x="-11430" y="3721100"/>
            <a:ext cx="3605530" cy="2399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早期协议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[CRYPTO'01]等</a:t>
            </a:r>
            <a:endParaRPr lang="zh-CN" altLang="en-US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难以实用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多为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理论可能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 fontAlgn="auto">
              <a:lnSpc>
                <a:spcPct val="15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立方通信复杂度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665074" y="2562794"/>
            <a:ext cx="9177427" cy="1691925"/>
            <a:chOff x="2010227" y="1841572"/>
            <a:chExt cx="6050142" cy="1115387"/>
          </a:xfrm>
        </p:grpSpPr>
        <p:grpSp>
          <p:nvGrpSpPr>
            <p:cNvPr id="25" name="组合 24"/>
            <p:cNvGrpSpPr/>
            <p:nvPr/>
          </p:nvGrpSpPr>
          <p:grpSpPr>
            <a:xfrm>
              <a:off x="2010227" y="1841572"/>
              <a:ext cx="1226820" cy="1115387"/>
              <a:chOff x="3017520" y="2164080"/>
              <a:chExt cx="1226820" cy="1115387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3017520" y="2164080"/>
                <a:ext cx="1226820" cy="1115387"/>
                <a:chOff x="3017520" y="2164080"/>
                <a:chExt cx="1226820" cy="1115387"/>
              </a:xfrm>
            </p:grpSpPr>
            <p:sp>
              <p:nvSpPr>
                <p:cNvPr id="28" name="六边形 27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30" name="直接连接符 29"/>
                <p:cNvCxnSpPr>
                  <a:stCxn id="29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1" name="直接连接符 30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2" name="直接连接符 31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4" name="文本框 33"/>
              <p:cNvSpPr txBox="1"/>
              <p:nvPr/>
            </p:nvSpPr>
            <p:spPr>
              <a:xfrm>
                <a:off x="3338418" y="2271375"/>
                <a:ext cx="493133" cy="871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en-US" sz="8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5" name="文本框 34"/>
            <p:cNvSpPr txBox="1"/>
            <p:nvPr/>
          </p:nvSpPr>
          <p:spPr>
            <a:xfrm>
              <a:off x="3418728" y="2179379"/>
              <a:ext cx="4641641" cy="66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已有异步共识</a:t>
              </a:r>
              <a:r>
                <a:rPr lang="zh-CN" altLang="en-US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的瓶颈</a:t>
              </a:r>
              <a:endParaRPr lang="zh-CN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6" name="图片 35" descr="C:/Users/yylluu/AppData/Local/Temp/kaimatting/20201217130401/output_aiMatting_20201217130604.pngoutput_aiMatting_202012171306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4695" y="5494020"/>
            <a:ext cx="4933950" cy="12052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3915903" cy="776703"/>
            <a:chOff x="1394460" y="1692177"/>
            <a:chExt cx="5964518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469440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CRYPTO '01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9410" y="3070900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298190" y="3567430"/>
            <a:ext cx="16192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31790" y="3191867"/>
            <a:ext cx="1130300" cy="119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单次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5140" y="3191867"/>
            <a:ext cx="1130300" cy="119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单次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57540" y="3191867"/>
            <a:ext cx="1130300" cy="119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单次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63940" y="34931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/>
              <a:t>... </a:t>
            </a:r>
            <a:r>
              <a:rPr lang="en-US" altLang="zh-CN" sz="2800">
                <a:sym typeface="+mn-ea"/>
              </a:rPr>
              <a:t>...</a:t>
            </a:r>
            <a:endParaRPr lang="en-US" altLang="zh-CN" sz="2800"/>
          </a:p>
        </p:txBody>
      </p:sp>
      <p:sp>
        <p:nvSpPr>
          <p:cNvPr id="18" name="文本框 17"/>
          <p:cNvSpPr txBox="1"/>
          <p:nvPr/>
        </p:nvSpPr>
        <p:spPr>
          <a:xfrm>
            <a:off x="1501775" y="4989830"/>
            <a:ext cx="1489075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Safety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+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Liveness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90783" y="4559300"/>
            <a:ext cx="2491740" cy="2245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Agreement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+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Termination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+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310" y="1641475"/>
            <a:ext cx="11489055" cy="12915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先前的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平凡思路：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原子广播到具有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Validity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单次共识</a:t>
            </a:r>
            <a:endParaRPr kumimoji="0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=&gt; 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必须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来自</a:t>
            </a:r>
            <a:r>
              <a:rPr kumimoji="0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诚实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节点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3915903" cy="776703"/>
            <a:chOff x="1394460" y="1692177"/>
            <a:chExt cx="596451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46944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CRYPTO '01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29410" y="3070900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3298190" y="3567430"/>
            <a:ext cx="16192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431790" y="3191867"/>
            <a:ext cx="1130300" cy="119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单次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35140" y="3191867"/>
            <a:ext cx="1130300" cy="119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单次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57540" y="3191867"/>
            <a:ext cx="1130300" cy="119888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单次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663940" y="34931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/>
              <a:t>... </a:t>
            </a:r>
            <a:r>
              <a:rPr lang="en-US" altLang="zh-CN" sz="2800">
                <a:sym typeface="+mn-ea"/>
              </a:rPr>
              <a:t>...</a:t>
            </a:r>
            <a:endParaRPr lang="en-US" altLang="zh-CN" sz="2800"/>
          </a:p>
        </p:txBody>
      </p:sp>
      <p:sp>
        <p:nvSpPr>
          <p:cNvPr id="23" name="矩形 22"/>
          <p:cNvSpPr/>
          <p:nvPr/>
        </p:nvSpPr>
        <p:spPr>
          <a:xfrm>
            <a:off x="702310" y="1641475"/>
            <a:ext cx="11489055" cy="1845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先前的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平凡思路：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原子广播到具有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Validity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的单次共识</a:t>
            </a:r>
            <a:endParaRPr kumimoji="0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=&gt;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输出必须来自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诚实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节点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None/>
            </a:pP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635240" y="5051425"/>
            <a:ext cx="2825750" cy="12604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异步网络中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Strong </a:t>
            </a:r>
            <a:r>
              <a:rPr 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Validity</a:t>
            </a:r>
            <a:endParaRPr 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需要</a:t>
            </a:r>
            <a:r>
              <a:rPr lang="zh-CN" altLang="en-US" sz="28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指数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运行时间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90783" y="4559300"/>
            <a:ext cx="2491740" cy="22453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Agreement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+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Termination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+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01775" y="4989830"/>
            <a:ext cx="1489075" cy="1383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Safety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+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ctr"/>
            <a:r>
              <a:rPr lang="en-US" altLang="zh-CN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Liveness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721470" y="1532189"/>
            <a:ext cx="5248981" cy="1115387"/>
            <a:chOff x="2010227" y="1841572"/>
            <a:chExt cx="5248981" cy="1115387"/>
          </a:xfrm>
        </p:grpSpPr>
        <p:grpSp>
          <p:nvGrpSpPr>
            <p:cNvPr id="23" name="组合 22"/>
            <p:cNvGrpSpPr/>
            <p:nvPr/>
          </p:nvGrpSpPr>
          <p:grpSpPr>
            <a:xfrm>
              <a:off x="2010227" y="1841572"/>
              <a:ext cx="1226820" cy="1115387"/>
              <a:chOff x="3017520" y="2164080"/>
              <a:chExt cx="1226820" cy="111538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017520" y="2164080"/>
                <a:ext cx="1226820" cy="1115387"/>
                <a:chOff x="3017520" y="2164080"/>
                <a:chExt cx="1226820" cy="1115387"/>
              </a:xfrm>
            </p:grpSpPr>
            <p:sp>
              <p:nvSpPr>
                <p:cNvPr id="4" name="六边形 3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任意多边形 5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8" name="直接连接符 7"/>
                <p:cNvCxnSpPr>
                  <a:stCxn id="6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2" name="文本框 21"/>
              <p:cNvSpPr txBox="1"/>
              <p:nvPr/>
            </p:nvSpPr>
            <p:spPr>
              <a:xfrm>
                <a:off x="3338418" y="2271375"/>
                <a:ext cx="564515" cy="922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en-US" altLang="zh-CN" sz="5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418728" y="2179379"/>
              <a:ext cx="38404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异步共识与区块链</a:t>
              </a:r>
              <a:endPara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721470" y="2746395"/>
            <a:ext cx="5703587" cy="1115387"/>
            <a:chOff x="2010227" y="1841572"/>
            <a:chExt cx="5703587" cy="1115387"/>
          </a:xfrm>
        </p:grpSpPr>
        <p:grpSp>
          <p:nvGrpSpPr>
            <p:cNvPr id="28" name="组合 27"/>
            <p:cNvGrpSpPr/>
            <p:nvPr/>
          </p:nvGrpSpPr>
          <p:grpSpPr>
            <a:xfrm>
              <a:off x="2010227" y="1841572"/>
              <a:ext cx="1226820" cy="1115387"/>
              <a:chOff x="3017520" y="2164080"/>
              <a:chExt cx="1226820" cy="1115387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3017520" y="2164080"/>
                <a:ext cx="1226820" cy="1115387"/>
                <a:chOff x="3017520" y="2164080"/>
                <a:chExt cx="1226820" cy="1115387"/>
              </a:xfrm>
            </p:grpSpPr>
            <p:sp>
              <p:nvSpPr>
                <p:cNvPr id="33" name="六边形 32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任意多边形 33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/>
                <p:cNvCxnSpPr>
                  <a:stCxn id="34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7" name="直接连接符 36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8" name="直接连接符 37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32" name="文本框 31"/>
              <p:cNvSpPr txBox="1"/>
              <p:nvPr/>
            </p:nvSpPr>
            <p:spPr>
              <a:xfrm>
                <a:off x="3338418" y="2271375"/>
                <a:ext cx="564515" cy="922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2</a:t>
                </a:r>
                <a:endParaRPr lang="en-US" altLang="zh-CN" sz="5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3416134" y="2179394"/>
              <a:ext cx="4297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已有异步共识的瓶颈</a:t>
              </a:r>
              <a:endPara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721470" y="3975205"/>
            <a:ext cx="6587223" cy="1115387"/>
            <a:chOff x="2010227" y="1841572"/>
            <a:chExt cx="6587223" cy="1115387"/>
          </a:xfrm>
        </p:grpSpPr>
        <p:grpSp>
          <p:nvGrpSpPr>
            <p:cNvPr id="40" name="组合 39"/>
            <p:cNvGrpSpPr/>
            <p:nvPr/>
          </p:nvGrpSpPr>
          <p:grpSpPr>
            <a:xfrm>
              <a:off x="2010227" y="1841572"/>
              <a:ext cx="1226820" cy="1115387"/>
              <a:chOff x="3017520" y="2164080"/>
              <a:chExt cx="1226820" cy="1115387"/>
            </a:xfrm>
          </p:grpSpPr>
          <p:grpSp>
            <p:nvGrpSpPr>
              <p:cNvPr id="43" name="组合 42"/>
              <p:cNvGrpSpPr/>
              <p:nvPr/>
            </p:nvGrpSpPr>
            <p:grpSpPr>
              <a:xfrm>
                <a:off x="3017520" y="2164080"/>
                <a:ext cx="1226820" cy="1115387"/>
                <a:chOff x="3017520" y="2164080"/>
                <a:chExt cx="1226820" cy="1115387"/>
              </a:xfrm>
            </p:grpSpPr>
            <p:sp>
              <p:nvSpPr>
                <p:cNvPr id="45" name="六边形 44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47" name="直接连接符 46"/>
                <p:cNvCxnSpPr>
                  <a:stCxn id="46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44" name="文本框 43"/>
              <p:cNvSpPr txBox="1"/>
              <p:nvPr/>
            </p:nvSpPr>
            <p:spPr>
              <a:xfrm>
                <a:off x="3338418" y="2271375"/>
                <a:ext cx="564515" cy="9220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5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en-US" altLang="zh-CN" sz="5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385370" y="2182377"/>
              <a:ext cx="52120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小飞象为何</a:t>
              </a:r>
              <a:r>
                <a:rPr lang="en-US" altLang="zh-CN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“</a:t>
              </a:r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身轻如燕</a:t>
              </a:r>
              <a:r>
                <a:rPr lang="en-US" altLang="zh-CN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”</a:t>
              </a:r>
              <a:r>
                <a:rPr lang="zh-CN" altLang="en-US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？</a:t>
              </a:r>
              <a:endPara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274561" y="196330"/>
            <a:ext cx="1803719" cy="873951"/>
            <a:chOff x="429501" y="522614"/>
            <a:chExt cx="1803719" cy="873951"/>
          </a:xfrm>
        </p:grpSpPr>
        <p:sp>
          <p:nvSpPr>
            <p:cNvPr id="88" name="文本框 87"/>
            <p:cNvSpPr txBox="1"/>
            <p:nvPr/>
          </p:nvSpPr>
          <p:spPr>
            <a:xfrm>
              <a:off x="898450" y="522614"/>
              <a:ext cx="133477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contents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90" name="KSO_Shape"/>
            <p:cNvSpPr/>
            <p:nvPr/>
          </p:nvSpPr>
          <p:spPr bwMode="auto">
            <a:xfrm>
              <a:off x="429501" y="624159"/>
              <a:ext cx="463613" cy="463613"/>
            </a:xfrm>
            <a:custGeom>
              <a:avLst/>
              <a:gdLst>
                <a:gd name="T0" fmla="*/ 461 w 1360"/>
                <a:gd name="T1" fmla="*/ 0 h 1360"/>
                <a:gd name="T2" fmla="*/ 786 w 1360"/>
                <a:gd name="T3" fmla="*/ 0 h 1360"/>
                <a:gd name="T4" fmla="*/ 1360 w 1360"/>
                <a:gd name="T5" fmla="*/ 679 h 1360"/>
                <a:gd name="T6" fmla="*/ 786 w 1360"/>
                <a:gd name="T7" fmla="*/ 1360 h 1360"/>
                <a:gd name="T8" fmla="*/ 461 w 1360"/>
                <a:gd name="T9" fmla="*/ 1360 h 1360"/>
                <a:gd name="T10" fmla="*/ 920 w 1360"/>
                <a:gd name="T11" fmla="*/ 815 h 1360"/>
                <a:gd name="T12" fmla="*/ 0 w 1360"/>
                <a:gd name="T13" fmla="*/ 815 h 1360"/>
                <a:gd name="T14" fmla="*/ 0 w 1360"/>
                <a:gd name="T15" fmla="*/ 543 h 1360"/>
                <a:gd name="T16" fmla="*/ 920 w 1360"/>
                <a:gd name="T17" fmla="*/ 543 h 1360"/>
                <a:gd name="T18" fmla="*/ 461 w 1360"/>
                <a:gd name="T19" fmla="*/ 0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60" h="1360">
                  <a:moveTo>
                    <a:pt x="461" y="0"/>
                  </a:moveTo>
                  <a:lnTo>
                    <a:pt x="786" y="0"/>
                  </a:lnTo>
                  <a:lnTo>
                    <a:pt x="1360" y="679"/>
                  </a:lnTo>
                  <a:lnTo>
                    <a:pt x="786" y="1360"/>
                  </a:lnTo>
                  <a:lnTo>
                    <a:pt x="461" y="1360"/>
                  </a:lnTo>
                  <a:lnTo>
                    <a:pt x="920" y="815"/>
                  </a:lnTo>
                  <a:lnTo>
                    <a:pt x="0" y="815"/>
                  </a:lnTo>
                  <a:lnTo>
                    <a:pt x="0" y="543"/>
                  </a:lnTo>
                  <a:lnTo>
                    <a:pt x="920" y="543"/>
                  </a:lnTo>
                  <a:lnTo>
                    <a:pt x="461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lIns="68580" tIns="34290" rIns="68580" bIns="3429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SimSun" panose="02010600030101010101" pitchFamily="2" charset="-122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42394" y="957121"/>
              <a:ext cx="483347" cy="439444"/>
              <a:chOff x="3017520" y="2164080"/>
              <a:chExt cx="1226820" cy="1115387"/>
            </a:xfrm>
          </p:grpSpPr>
          <p:sp>
            <p:nvSpPr>
              <p:cNvPr id="97" name="六边形 96"/>
              <p:cNvSpPr/>
              <p:nvPr/>
            </p:nvSpPr>
            <p:spPr>
              <a:xfrm>
                <a:off x="3017520" y="2164080"/>
                <a:ext cx="1226820" cy="1057603"/>
              </a:xfrm>
              <a:prstGeom prst="hexagon">
                <a:avLst/>
              </a:prstGeom>
              <a:noFill/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sp>
            <p:nvSpPr>
              <p:cNvPr id="98" name="任意多边形 97"/>
              <p:cNvSpPr/>
              <p:nvPr/>
            </p:nvSpPr>
            <p:spPr>
              <a:xfrm>
                <a:off x="3096260" y="2217420"/>
                <a:ext cx="848360" cy="462280"/>
              </a:xfrm>
              <a:custGeom>
                <a:avLst/>
                <a:gdLst>
                  <a:gd name="connsiteX0" fmla="*/ 0 w 848360"/>
                  <a:gd name="connsiteY0" fmla="*/ 462280 h 462280"/>
                  <a:gd name="connsiteX1" fmla="*/ 226060 w 848360"/>
                  <a:gd name="connsiteY1" fmla="*/ 0 h 462280"/>
                  <a:gd name="connsiteX2" fmla="*/ 848360 w 848360"/>
                  <a:gd name="connsiteY2" fmla="*/ 0 h 462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48360" h="462280">
                    <a:moveTo>
                      <a:pt x="0" y="462280"/>
                    </a:moveTo>
                    <a:lnTo>
                      <a:pt x="226060" y="0"/>
                    </a:lnTo>
                    <a:lnTo>
                      <a:pt x="848360" y="0"/>
                    </a:lnTo>
                  </a:path>
                </a:pathLst>
              </a:custGeom>
              <a:noFill/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cs typeface="+mn-ea"/>
                  <a:sym typeface="+mn-lt"/>
                </a:endParaRPr>
              </a:p>
            </p:txBody>
          </p:sp>
          <p:cxnSp>
            <p:nvCxnSpPr>
              <p:cNvPr id="99" name="直接连接符 98"/>
              <p:cNvCxnSpPr>
                <a:stCxn id="98" idx="0"/>
              </p:cNvCxnSpPr>
              <p:nvPr/>
            </p:nvCxnSpPr>
            <p:spPr>
              <a:xfrm>
                <a:off x="3096260" y="2679700"/>
                <a:ext cx="154940" cy="335280"/>
              </a:xfrm>
              <a:prstGeom prst="line">
                <a:avLst/>
              </a:prstGeom>
              <a:noFill/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>
                <a:off x="3274060" y="3054043"/>
                <a:ext cx="38735" cy="83820"/>
              </a:xfrm>
              <a:prstGeom prst="line">
                <a:avLst/>
              </a:prstGeom>
              <a:noFill/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V="1">
                <a:off x="3850005" y="3275024"/>
                <a:ext cx="172720" cy="4035"/>
              </a:xfrm>
              <a:prstGeom prst="line">
                <a:avLst/>
              </a:prstGeom>
              <a:noFill/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H="1">
                <a:off x="4022726" y="3000937"/>
                <a:ext cx="133984" cy="278530"/>
              </a:xfrm>
              <a:prstGeom prst="line">
                <a:avLst/>
              </a:prstGeom>
              <a:noFill/>
              <a:ln w="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3915903" cy="776703"/>
            <a:chOff x="1394460" y="1692177"/>
            <a:chExt cx="596451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46944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CRYPTO '01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310" y="1641475"/>
            <a:ext cx="11489055" cy="2861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Cachin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等在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CRYPTO'01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注意到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r>
              <a:rPr lang="en-US" altLang="zh-CN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External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比 </a:t>
            </a:r>
            <a:r>
              <a:rPr lang="en-US" altLang="zh-CN" sz="24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容易实现</a:t>
            </a: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(multi-value BA with external validity)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允许输出来自恶意节点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原子广播可归约到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异步公共子集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(common subset)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、进而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归约到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2260" y="5109250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241040" y="5605780"/>
            <a:ext cx="16192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7464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79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003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6790" y="54362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/>
              <a:t>... </a:t>
            </a:r>
            <a:r>
              <a:rPr lang="en-US" altLang="zh-CN" sz="2800">
                <a:sym typeface="+mn-ea"/>
              </a:rPr>
              <a:t>...</a:t>
            </a:r>
            <a:endParaRPr lang="en-US" altLang="zh-CN" sz="2800"/>
          </a:p>
        </p:txBody>
      </p:sp>
      <p:sp>
        <p:nvSpPr>
          <p:cNvPr id="27" name="矩形 26"/>
          <p:cNvSpPr/>
          <p:nvPr/>
        </p:nvSpPr>
        <p:spPr>
          <a:xfrm>
            <a:off x="5374640" y="3801745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77990" y="3801467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00390" y="3801745"/>
            <a:ext cx="1129665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38" name="直接箭头连接符 37"/>
          <p:cNvCxnSpPr>
            <a:stCxn id="7" idx="0"/>
            <a:endCxn id="27" idx="2"/>
          </p:cNvCxnSpPr>
          <p:nvPr/>
        </p:nvCxnSpPr>
        <p:spPr>
          <a:xfrm flipV="1">
            <a:off x="5939790" y="4570095"/>
            <a:ext cx="0" cy="8445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8" idx="0"/>
          </p:cNvCxnSpPr>
          <p:nvPr/>
        </p:nvCxnSpPr>
        <p:spPr>
          <a:xfrm flipV="1">
            <a:off x="7343140" y="4556760"/>
            <a:ext cx="0" cy="8578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765540" y="4556760"/>
            <a:ext cx="1270" cy="861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3915903" cy="776703"/>
            <a:chOff x="1394460" y="1692177"/>
            <a:chExt cx="596451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46944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CRYPTO '01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310" y="1641475"/>
            <a:ext cx="11489055" cy="34150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Cachin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等在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CRYPTO'01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注意到：</a:t>
            </a:r>
            <a:r>
              <a:rPr lang="en-US" altLang="zh-CN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External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比 </a:t>
            </a:r>
            <a:r>
              <a:rPr lang="en-US" altLang="zh-CN" sz="24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容易实现</a:t>
            </a: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(multi-value BA with external validity)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允许输出来自恶意节点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原子广播可归约到 异步公共子集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(common subset)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、进而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归约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到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2260" y="5109250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241040" y="5605780"/>
            <a:ext cx="16192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7464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79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003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6790" y="54362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/>
              <a:t>... </a:t>
            </a:r>
            <a:r>
              <a:rPr lang="en-US" altLang="zh-CN" sz="2800">
                <a:sym typeface="+mn-ea"/>
              </a:rPr>
              <a:t>...</a:t>
            </a:r>
            <a:endParaRPr lang="en-US" altLang="zh-CN" sz="2800"/>
          </a:p>
        </p:txBody>
      </p:sp>
      <p:sp>
        <p:nvSpPr>
          <p:cNvPr id="27" name="矩形 26"/>
          <p:cNvSpPr/>
          <p:nvPr/>
        </p:nvSpPr>
        <p:spPr>
          <a:xfrm>
            <a:off x="5374640" y="3801745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77990" y="3801467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00390" y="3801745"/>
            <a:ext cx="1129665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38" name="直接箭头连接符 37"/>
          <p:cNvCxnSpPr>
            <a:stCxn id="7" idx="0"/>
            <a:endCxn id="27" idx="2"/>
          </p:cNvCxnSpPr>
          <p:nvPr/>
        </p:nvCxnSpPr>
        <p:spPr>
          <a:xfrm flipV="1">
            <a:off x="5939790" y="4570095"/>
            <a:ext cx="0" cy="8445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8" idx="0"/>
          </p:cNvCxnSpPr>
          <p:nvPr/>
        </p:nvCxnSpPr>
        <p:spPr>
          <a:xfrm flipV="1">
            <a:off x="7343140" y="4556760"/>
            <a:ext cx="0" cy="8578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765540" y="4556760"/>
            <a:ext cx="1270" cy="861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2235" y="3801745"/>
            <a:ext cx="5183505" cy="1137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公共子集</a:t>
            </a:r>
            <a:r>
              <a:rPr 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</a:t>
            </a:r>
            <a:r>
              <a:rPr lang="en-US" altLang="zh-CN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Validity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输出一个集合，包含足够多的诚实输入；</a:t>
            </a:r>
            <a:endParaRPr lang="zh-CN" altLang="en-US" sz="22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比</a:t>
            </a:r>
            <a:r>
              <a:rPr lang="en-US" altLang="zh-CN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 Strong Validity </a:t>
            </a: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简单，</a:t>
            </a: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更容易</a:t>
            </a: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实现。</a:t>
            </a:r>
            <a:endParaRPr lang="zh-CN" altLang="en-US" sz="22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3915903" cy="776703"/>
            <a:chOff x="1394460" y="1692177"/>
            <a:chExt cx="596451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46944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CRYPTO '01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310" y="1641475"/>
            <a:ext cx="11489055" cy="34150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Cachin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等在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CRYPTO'01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注意到：</a:t>
            </a:r>
            <a:r>
              <a:rPr lang="en-US" altLang="zh-CN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External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比 </a:t>
            </a:r>
            <a:r>
              <a:rPr lang="en-US" altLang="zh-CN" sz="24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容易实现</a:t>
            </a: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(multi-value BA with external validity)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允许输出来自恶意节点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原子广播可归约到 异步公共子集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(common subset)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、进而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归约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到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2260" y="5109250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241040" y="5605780"/>
            <a:ext cx="16192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7464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79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003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6790" y="54362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/>
              <a:t>... </a:t>
            </a:r>
            <a:r>
              <a:rPr lang="en-US" altLang="zh-CN" sz="2800">
                <a:sym typeface="+mn-ea"/>
              </a:rPr>
              <a:t>...</a:t>
            </a:r>
            <a:endParaRPr lang="en-US" altLang="zh-CN" sz="2800"/>
          </a:p>
        </p:txBody>
      </p:sp>
      <p:sp>
        <p:nvSpPr>
          <p:cNvPr id="27" name="矩形 26"/>
          <p:cNvSpPr/>
          <p:nvPr/>
        </p:nvSpPr>
        <p:spPr>
          <a:xfrm>
            <a:off x="5374640" y="3801745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77990" y="3801467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00390" y="3801745"/>
            <a:ext cx="1129665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38" name="直接箭头连接符 37"/>
          <p:cNvCxnSpPr>
            <a:stCxn id="7" idx="0"/>
            <a:endCxn id="27" idx="2"/>
          </p:cNvCxnSpPr>
          <p:nvPr/>
        </p:nvCxnSpPr>
        <p:spPr>
          <a:xfrm flipV="1">
            <a:off x="5939790" y="4570095"/>
            <a:ext cx="0" cy="8445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8" idx="0"/>
          </p:cNvCxnSpPr>
          <p:nvPr/>
        </p:nvCxnSpPr>
        <p:spPr>
          <a:xfrm flipV="1">
            <a:off x="7343140" y="4556760"/>
            <a:ext cx="0" cy="8578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765540" y="4556760"/>
            <a:ext cx="1270" cy="861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66370" y="3801745"/>
            <a:ext cx="5728970" cy="113728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带验证拜占庭共识</a:t>
            </a:r>
            <a:r>
              <a:rPr lang="en-US" altLang="zh-CN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MVBA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的</a:t>
            </a:r>
            <a:r>
              <a:rPr lang="en-US" altLang="zh-CN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Validity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输出值可能来自任意节点（包括恶意节点），但必须满足一个全局已知的断言</a:t>
            </a:r>
            <a:r>
              <a:rPr lang="zh-CN" altLang="en-US" sz="22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函数。</a:t>
            </a:r>
            <a:endParaRPr lang="zh-CN" altLang="en-US" sz="22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3915903" cy="776703"/>
            <a:chOff x="1394460" y="1692177"/>
            <a:chExt cx="596451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46944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CRYPTO '01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2310" y="1641475"/>
            <a:ext cx="11489055" cy="34150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Cachin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等在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CRYPTO'01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注意到：</a:t>
            </a:r>
            <a:r>
              <a:rPr lang="en-US" altLang="zh-CN" sz="24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External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比 </a:t>
            </a:r>
            <a:r>
              <a:rPr lang="en-US" altLang="zh-CN" sz="24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Strong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容易实现</a:t>
            </a: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(multi-value BA with external validity)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允许输出来自恶意节点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原子广播可归约到 异步公共子集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(common subset)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、进而归约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到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572260" y="5109250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3241040" y="5605780"/>
            <a:ext cx="16192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7464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779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00390" y="5414685"/>
            <a:ext cx="1130300" cy="82994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ACS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06790" y="543623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800"/>
              <a:t>... </a:t>
            </a:r>
            <a:r>
              <a:rPr lang="en-US" altLang="zh-CN" sz="2800">
                <a:sym typeface="+mn-ea"/>
              </a:rPr>
              <a:t>...</a:t>
            </a:r>
            <a:endParaRPr lang="en-US" altLang="zh-CN" sz="2800"/>
          </a:p>
        </p:txBody>
      </p:sp>
      <p:sp>
        <p:nvSpPr>
          <p:cNvPr id="27" name="矩形 26"/>
          <p:cNvSpPr/>
          <p:nvPr/>
        </p:nvSpPr>
        <p:spPr>
          <a:xfrm>
            <a:off x="5374640" y="3801745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77990" y="3801467"/>
            <a:ext cx="1130300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2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200390" y="3801745"/>
            <a:ext cx="1129665" cy="768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MVBA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3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38" name="直接箭头连接符 37"/>
          <p:cNvCxnSpPr>
            <a:stCxn id="7" idx="0"/>
            <a:endCxn id="27" idx="2"/>
          </p:cNvCxnSpPr>
          <p:nvPr/>
        </p:nvCxnSpPr>
        <p:spPr>
          <a:xfrm flipV="1">
            <a:off x="5939790" y="4570095"/>
            <a:ext cx="0" cy="84455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8" idx="0"/>
          </p:cNvCxnSpPr>
          <p:nvPr/>
        </p:nvCxnSpPr>
        <p:spPr>
          <a:xfrm flipV="1">
            <a:off x="7343140" y="4556760"/>
            <a:ext cx="0" cy="857885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H="1" flipV="1">
            <a:off x="8765540" y="4556760"/>
            <a:ext cx="1270" cy="861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955925" y="3801745"/>
            <a:ext cx="2233930" cy="12604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MVBA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代价大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8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立方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通信量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依旧难以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实用</a:t>
            </a:r>
            <a:endParaRPr lang="zh-CN" altLang="en-US" sz="2400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6" name="文本框 25"/>
          <p:cNvSpPr txBox="1"/>
          <p:nvPr/>
        </p:nvSpPr>
        <p:spPr>
          <a:xfrm>
            <a:off x="2927350" y="3971925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RBC_1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7350" y="4708525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RBC_2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27350" y="5492750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RBC_3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27350" y="6181725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RBC_4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635760" y="3971925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635760" y="4708525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635760" y="549275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635760" y="618172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ang="16200000"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23940" y="3974783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ABA_1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23940" y="4711383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ABA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23940" y="5495608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ABA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3940" y="6197283"/>
            <a:ext cx="932180" cy="3683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ABA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7725" y="3971925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657725" y="4708525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57725" y="5492750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7725" y="618172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ang="16200000"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直接箭头连接符 12"/>
          <p:cNvCxnSpPr>
            <a:stCxn id="40" idx="3"/>
            <a:endCxn id="26" idx="1"/>
          </p:cNvCxnSpPr>
          <p:nvPr/>
        </p:nvCxnSpPr>
        <p:spPr>
          <a:xfrm>
            <a:off x="2216150" y="4156075"/>
            <a:ext cx="7023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26" idx="3"/>
            <a:endCxn id="9" idx="1"/>
          </p:cNvCxnSpPr>
          <p:nvPr/>
        </p:nvCxnSpPr>
        <p:spPr>
          <a:xfrm>
            <a:off x="3850640" y="4156075"/>
            <a:ext cx="79819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26" idx="3"/>
            <a:endCxn id="10" idx="1"/>
          </p:cNvCxnSpPr>
          <p:nvPr/>
        </p:nvCxnSpPr>
        <p:spPr>
          <a:xfrm>
            <a:off x="3850640" y="4156075"/>
            <a:ext cx="798195" cy="7366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1" idx="1"/>
          </p:cNvCxnSpPr>
          <p:nvPr/>
        </p:nvCxnSpPr>
        <p:spPr>
          <a:xfrm>
            <a:off x="3851910" y="4164330"/>
            <a:ext cx="796925" cy="151257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2" idx="3"/>
            <a:endCxn id="9" idx="1"/>
          </p:cNvCxnSpPr>
          <p:nvPr/>
        </p:nvCxnSpPr>
        <p:spPr>
          <a:xfrm flipV="1">
            <a:off x="3850640" y="4156075"/>
            <a:ext cx="798195" cy="7366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文本框 20"/>
          <p:cNvCxnSpPr txBox="1"/>
          <p:nvPr/>
        </p:nvCxnSpPr>
        <p:spPr>
          <a:xfrm flipV="1">
            <a:off x="3860800" y="4883150"/>
            <a:ext cx="787400" cy="6350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2" name="文本框 21"/>
          <p:cNvCxnSpPr txBox="1">
            <a:endCxn id="11" idx="1"/>
          </p:cNvCxnSpPr>
          <p:nvPr/>
        </p:nvCxnSpPr>
        <p:spPr>
          <a:xfrm>
            <a:off x="3845560" y="4881880"/>
            <a:ext cx="803275" cy="795020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3" name="文本框 22"/>
          <p:cNvCxnSpPr txBox="1">
            <a:stCxn id="3" idx="3"/>
            <a:endCxn id="11" idx="1"/>
          </p:cNvCxnSpPr>
          <p:nvPr/>
        </p:nvCxnSpPr>
        <p:spPr>
          <a:xfrm>
            <a:off x="3850640" y="5676900"/>
            <a:ext cx="798195" cy="0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4" name="文本框 23"/>
          <p:cNvCxnSpPr txBox="1">
            <a:stCxn id="3" idx="3"/>
            <a:endCxn id="10" idx="1"/>
          </p:cNvCxnSpPr>
          <p:nvPr/>
        </p:nvCxnSpPr>
        <p:spPr>
          <a:xfrm flipV="1">
            <a:off x="3850640" y="4892675"/>
            <a:ext cx="798195" cy="78422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25" name="直接箭头连接符 24"/>
          <p:cNvCxnSpPr>
            <a:stCxn id="3" idx="3"/>
            <a:endCxn id="9" idx="1"/>
          </p:cNvCxnSpPr>
          <p:nvPr/>
        </p:nvCxnSpPr>
        <p:spPr>
          <a:xfrm flipV="1">
            <a:off x="3850640" y="4156075"/>
            <a:ext cx="798195" cy="15208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9" idx="3"/>
            <a:endCxn id="5" idx="1"/>
          </p:cNvCxnSpPr>
          <p:nvPr/>
        </p:nvCxnSpPr>
        <p:spPr>
          <a:xfrm>
            <a:off x="5238115" y="4156075"/>
            <a:ext cx="87693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3"/>
            <a:endCxn id="6" idx="1"/>
          </p:cNvCxnSpPr>
          <p:nvPr/>
        </p:nvCxnSpPr>
        <p:spPr>
          <a:xfrm>
            <a:off x="5238115" y="4156075"/>
            <a:ext cx="876935" cy="7397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9" idx="3"/>
            <a:endCxn id="7" idx="1"/>
          </p:cNvCxnSpPr>
          <p:nvPr/>
        </p:nvCxnSpPr>
        <p:spPr>
          <a:xfrm>
            <a:off x="5238115" y="4156075"/>
            <a:ext cx="876935" cy="15240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9" idx="3"/>
            <a:endCxn id="8" idx="1"/>
          </p:cNvCxnSpPr>
          <p:nvPr/>
        </p:nvCxnSpPr>
        <p:spPr>
          <a:xfrm>
            <a:off x="5238115" y="4156075"/>
            <a:ext cx="876935" cy="22256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0" idx="3"/>
            <a:endCxn id="5" idx="1"/>
          </p:cNvCxnSpPr>
          <p:nvPr/>
        </p:nvCxnSpPr>
        <p:spPr>
          <a:xfrm flipV="1">
            <a:off x="5238115" y="4159250"/>
            <a:ext cx="876935" cy="7334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文本框 31"/>
          <p:cNvCxnSpPr txBox="1">
            <a:stCxn id="10" idx="3"/>
            <a:endCxn id="6" idx="1"/>
          </p:cNvCxnSpPr>
          <p:nvPr/>
        </p:nvCxnSpPr>
        <p:spPr>
          <a:xfrm>
            <a:off x="5238115" y="4892675"/>
            <a:ext cx="876935" cy="317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33" name="文本框 32"/>
          <p:cNvCxnSpPr txBox="1">
            <a:stCxn id="10" idx="3"/>
            <a:endCxn id="7" idx="1"/>
          </p:cNvCxnSpPr>
          <p:nvPr/>
        </p:nvCxnSpPr>
        <p:spPr>
          <a:xfrm>
            <a:off x="5238115" y="4892675"/>
            <a:ext cx="876935" cy="787400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34" name="直接箭头连接符 33"/>
          <p:cNvCxnSpPr>
            <a:stCxn id="10" idx="3"/>
            <a:endCxn id="8" idx="1"/>
          </p:cNvCxnSpPr>
          <p:nvPr/>
        </p:nvCxnSpPr>
        <p:spPr>
          <a:xfrm>
            <a:off x="5238115" y="4892675"/>
            <a:ext cx="876935" cy="14890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1" idx="3"/>
            <a:endCxn id="8" idx="1"/>
          </p:cNvCxnSpPr>
          <p:nvPr/>
        </p:nvCxnSpPr>
        <p:spPr>
          <a:xfrm>
            <a:off x="5238115" y="5676900"/>
            <a:ext cx="876935" cy="704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文本框 35"/>
          <p:cNvCxnSpPr txBox="1">
            <a:stCxn id="11" idx="3"/>
            <a:endCxn id="7" idx="1"/>
          </p:cNvCxnSpPr>
          <p:nvPr/>
        </p:nvCxnSpPr>
        <p:spPr>
          <a:xfrm>
            <a:off x="5238115" y="5676900"/>
            <a:ext cx="876935" cy="317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37" name="文本框 36"/>
          <p:cNvCxnSpPr txBox="1">
            <a:stCxn id="11" idx="3"/>
            <a:endCxn id="6" idx="1"/>
          </p:cNvCxnSpPr>
          <p:nvPr/>
        </p:nvCxnSpPr>
        <p:spPr>
          <a:xfrm flipV="1">
            <a:off x="5238115" y="4895850"/>
            <a:ext cx="876935" cy="781050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38" name="直接箭头连接符 37"/>
          <p:cNvCxnSpPr>
            <a:stCxn id="11" idx="3"/>
            <a:endCxn id="5" idx="1"/>
          </p:cNvCxnSpPr>
          <p:nvPr/>
        </p:nvCxnSpPr>
        <p:spPr>
          <a:xfrm flipV="1">
            <a:off x="5238115" y="4159250"/>
            <a:ext cx="876935" cy="15176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196465" y="6069965"/>
            <a:ext cx="6426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sym typeface="+mn-ea"/>
              </a:rPr>
              <a:t>恶意</a:t>
            </a:r>
            <a:endParaRPr lang="zh-CN" altLang="en-US" b="1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780020" y="3978275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780020" y="4708525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780020" y="5492750"/>
            <a:ext cx="589280" cy="3683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780020" y="619696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ang="16200000"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8369300" y="4892675"/>
            <a:ext cx="27114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" idx="3"/>
            <a:endCxn id="53" idx="1"/>
          </p:cNvCxnSpPr>
          <p:nvPr/>
        </p:nvCxnSpPr>
        <p:spPr>
          <a:xfrm>
            <a:off x="7047230" y="4159250"/>
            <a:ext cx="723900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54" idx="1"/>
          </p:cNvCxnSpPr>
          <p:nvPr/>
        </p:nvCxnSpPr>
        <p:spPr>
          <a:xfrm>
            <a:off x="7046595" y="4171315"/>
            <a:ext cx="724535" cy="72136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55" idx="1"/>
          </p:cNvCxnSpPr>
          <p:nvPr/>
        </p:nvCxnSpPr>
        <p:spPr>
          <a:xfrm>
            <a:off x="7046595" y="4171315"/>
            <a:ext cx="724535" cy="15055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endCxn id="53" idx="1"/>
          </p:cNvCxnSpPr>
          <p:nvPr/>
        </p:nvCxnSpPr>
        <p:spPr>
          <a:xfrm flipV="1">
            <a:off x="7046595" y="4162425"/>
            <a:ext cx="724535" cy="74549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文本框 65"/>
          <p:cNvCxnSpPr txBox="1">
            <a:stCxn id="6" idx="3"/>
            <a:endCxn id="54" idx="1"/>
          </p:cNvCxnSpPr>
          <p:nvPr/>
        </p:nvCxnSpPr>
        <p:spPr>
          <a:xfrm flipV="1">
            <a:off x="7047230" y="4892675"/>
            <a:ext cx="723900" cy="317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67" name="文本框 66"/>
          <p:cNvCxnSpPr txBox="1">
            <a:endCxn id="55" idx="1"/>
          </p:cNvCxnSpPr>
          <p:nvPr/>
        </p:nvCxnSpPr>
        <p:spPr>
          <a:xfrm>
            <a:off x="7046595" y="4907915"/>
            <a:ext cx="724535" cy="76898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70" name="文本框 69"/>
          <p:cNvCxnSpPr txBox="1">
            <a:stCxn id="7" idx="3"/>
            <a:endCxn id="55" idx="1"/>
          </p:cNvCxnSpPr>
          <p:nvPr/>
        </p:nvCxnSpPr>
        <p:spPr>
          <a:xfrm flipV="1">
            <a:off x="7047230" y="5676900"/>
            <a:ext cx="723900" cy="317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71" name="文本框 70"/>
          <p:cNvCxnSpPr txBox="1">
            <a:endCxn id="54" idx="1"/>
          </p:cNvCxnSpPr>
          <p:nvPr/>
        </p:nvCxnSpPr>
        <p:spPr>
          <a:xfrm flipV="1">
            <a:off x="7046595" y="4892675"/>
            <a:ext cx="724535" cy="799465"/>
          </a:xfrm>
          <a:prstGeom prst="straightConnector1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</p:cxnSp>
      <p:cxnSp>
        <p:nvCxnSpPr>
          <p:cNvPr id="72" name="直接箭头连接符 71"/>
          <p:cNvCxnSpPr>
            <a:endCxn id="53" idx="1"/>
          </p:cNvCxnSpPr>
          <p:nvPr/>
        </p:nvCxnSpPr>
        <p:spPr>
          <a:xfrm flipV="1">
            <a:off x="7046595" y="4162425"/>
            <a:ext cx="724535" cy="15297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8" idx="3"/>
            <a:endCxn id="55" idx="1"/>
          </p:cNvCxnSpPr>
          <p:nvPr/>
        </p:nvCxnSpPr>
        <p:spPr>
          <a:xfrm flipV="1">
            <a:off x="7047230" y="5676900"/>
            <a:ext cx="723900" cy="7048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8" idx="3"/>
            <a:endCxn id="54" idx="1"/>
          </p:cNvCxnSpPr>
          <p:nvPr/>
        </p:nvCxnSpPr>
        <p:spPr>
          <a:xfrm flipV="1">
            <a:off x="7047230" y="4892675"/>
            <a:ext cx="723900" cy="148907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8" idx="3"/>
            <a:endCxn id="53" idx="1"/>
          </p:cNvCxnSpPr>
          <p:nvPr/>
        </p:nvCxnSpPr>
        <p:spPr>
          <a:xfrm flipV="1">
            <a:off x="7047230" y="4162425"/>
            <a:ext cx="723900" cy="22193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2291080" y="385381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2291080" y="457073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m2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291080" y="5387340"/>
            <a:ext cx="500380" cy="3683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m3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>
            <a:off x="2219960" y="6396355"/>
            <a:ext cx="70866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3890645" y="386016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3895090" y="457771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m2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895090" y="5374640"/>
            <a:ext cx="500380" cy="3683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m3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211445" y="388366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0/1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5175885" y="459041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0/1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175885" y="5362575"/>
            <a:ext cx="500380" cy="3683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0/1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155180" y="3919220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0/1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139940" y="462597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0/1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139940" y="5410200"/>
            <a:ext cx="500380" cy="3683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0/1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117715" y="6114415"/>
            <a:ext cx="500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0/1</a:t>
            </a:r>
            <a:endParaRPr lang="en-US" altLang="zh-CN"/>
          </a:p>
        </p:txBody>
      </p:sp>
      <p:cxnSp>
        <p:nvCxnSpPr>
          <p:cNvPr id="111" name="直接箭头连接符 110"/>
          <p:cNvCxnSpPr/>
          <p:nvPr/>
        </p:nvCxnSpPr>
        <p:spPr>
          <a:xfrm>
            <a:off x="8369300" y="4161790"/>
            <a:ext cx="27114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>
            <a:off x="8369300" y="5684520"/>
            <a:ext cx="271145" cy="6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647700" y="381537"/>
            <a:ext cx="2586848" cy="776703"/>
            <a:chOff x="1394460" y="1692177"/>
            <a:chExt cx="3940165" cy="1183037"/>
          </a:xfrm>
        </p:grpSpPr>
        <p:grpSp>
          <p:nvGrpSpPr>
            <p:cNvPr id="39" name="组合 38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45" name="六边形 44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47" name="直接连接符 46"/>
                <p:cNvCxnSpPr>
                  <a:stCxn id="46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52" name="六边形 5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57" name="文本框 56"/>
            <p:cNvSpPr txBox="1"/>
            <p:nvPr/>
          </p:nvSpPr>
          <p:spPr>
            <a:xfrm>
              <a:off x="2889538" y="1853771"/>
              <a:ext cx="2445087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蜜獾协议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>
            <a:off x="2226310" y="4895850"/>
            <a:ext cx="7023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>
          <a:xfrm>
            <a:off x="2226310" y="5692140"/>
            <a:ext cx="7023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矩形 68"/>
          <p:cNvSpPr/>
          <p:nvPr/>
        </p:nvSpPr>
        <p:spPr>
          <a:xfrm>
            <a:off x="702310" y="2111375"/>
            <a:ext cx="11489055" cy="15684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 </a:t>
            </a:r>
            <a:r>
              <a:rPr kumimoji="0"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 = </a:t>
            </a:r>
            <a:r>
              <a:rPr kumimoji="0"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kumimoji="0"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RBC</a:t>
            </a:r>
            <a:r>
              <a:rPr kumimoji="0"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(reliable broadcast)</a:t>
            </a:r>
            <a:r>
              <a:rPr kumimoji="0"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+ </a:t>
            </a:r>
            <a:r>
              <a:rPr kumimoji="0"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(binary agreement)</a:t>
            </a:r>
            <a:endParaRPr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可靠广播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0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RBC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：通过不可靠的点点通信来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模拟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可靠的广播信道</a:t>
            </a:r>
            <a:endParaRPr kumimoji="0" lang="en-US" altLang="zh-CN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二元共识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000" b="1" dirty="0" smtClean="0">
                <a:solidFill>
                  <a:srgbClr val="7030A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：对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0/1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实现共识，保证输出来自于至少一个诚实节点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(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二元输入下的强有效性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)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1637030" y="39719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637030" y="47085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4658995" y="39719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658995" y="47085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658995" y="549275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781290" y="397827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781290" y="47085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7781290" y="549275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2310" y="15271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蜜獾协议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[Miller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等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CCS‘2016]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避免了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的问题，异步共识实用化的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b="1" dirty="0" smtClean="0">
                <a:solidFill>
                  <a:schemeClr val="accent6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“</a:t>
            </a:r>
            <a:r>
              <a:rPr lang="zh-CN" altLang="en-US" sz="2400" b="1" dirty="0" smtClean="0">
                <a:solidFill>
                  <a:schemeClr val="accent6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新希望</a:t>
            </a:r>
            <a:r>
              <a:rPr lang="en-US" altLang="zh-CN" sz="2400" b="1" dirty="0" smtClean="0">
                <a:solidFill>
                  <a:schemeClr val="accent6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”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5" name="爆炸形 1 14"/>
          <p:cNvSpPr/>
          <p:nvPr/>
        </p:nvSpPr>
        <p:spPr>
          <a:xfrm>
            <a:off x="9032875" y="4053205"/>
            <a:ext cx="3392805" cy="2238375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/>
              <a:t>不使用 </a:t>
            </a:r>
            <a:r>
              <a:rPr lang="en-US" altLang="zh-CN" b="1"/>
              <a:t>MVBA </a:t>
            </a:r>
            <a:r>
              <a:rPr lang="zh-CN" altLang="en-US" b="1"/>
              <a:t>的 </a:t>
            </a:r>
            <a:r>
              <a:rPr lang="en-US" altLang="zh-CN" b="1"/>
              <a:t>ACS </a:t>
            </a:r>
            <a:r>
              <a:rPr lang="zh-CN" altLang="en-US" b="1"/>
              <a:t>构造</a:t>
            </a:r>
            <a:endParaRPr lang="zh-CN" altLang="en-US" b="1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2586848" cy="776703"/>
            <a:chOff x="1394460" y="1692177"/>
            <a:chExt cx="3940165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2445087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蜜獾协议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7995" y="2825750"/>
            <a:ext cx="6242050" cy="2353945"/>
            <a:chOff x="1645708" y="2133230"/>
            <a:chExt cx="4316899" cy="2353945"/>
          </a:xfrm>
        </p:grpSpPr>
        <p:sp>
          <p:nvSpPr>
            <p:cNvPr id="9" name="圆角矩形 8"/>
            <p:cNvSpPr/>
            <p:nvPr/>
          </p:nvSpPr>
          <p:spPr>
            <a:xfrm>
              <a:off x="1847710" y="2133230"/>
              <a:ext cx="2720006" cy="5207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45708" y="2733940"/>
              <a:ext cx="4316899" cy="1753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ju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门限加密保证每个公共子集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ACS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输出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N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笔交易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endParaRPr>
            </a:p>
            <a:p>
              <a:pPr marL="800100" lvl="1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摊销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  <a:sym typeface="+mn-ea"/>
                </a:rPr>
                <a:t>每笔交易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的平均代价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endParaRPr>
            </a:p>
            <a:p>
              <a:pPr marL="800100" lvl="1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rgbClr val="7030A0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摊销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通信代价降低一个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O(N)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量级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30691" y="2193370"/>
              <a:ext cx="334962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ACS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适合交易的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rPr>
                <a:t>批处理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040245" y="2813050"/>
            <a:ext cx="5023485" cy="2353945"/>
            <a:chOff x="1645708" y="2133230"/>
            <a:chExt cx="4401820" cy="2353945"/>
          </a:xfrm>
        </p:grpSpPr>
        <p:sp>
          <p:nvSpPr>
            <p:cNvPr id="45" name="圆角矩形 44"/>
            <p:cNvSpPr/>
            <p:nvPr/>
          </p:nvSpPr>
          <p:spPr>
            <a:xfrm>
              <a:off x="1859372" y="2133230"/>
              <a:ext cx="3347409" cy="5207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645708" y="2733940"/>
              <a:ext cx="4401820" cy="175323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0" algn="just"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纠错码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+ N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个并行的二元共识模块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endParaRPr>
            </a:p>
            <a:p>
              <a:pPr marL="800100" lvl="1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避免使用笨重的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 MVBA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</a:rPr>
                <a:t>模块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endParaRPr>
            </a:p>
            <a:p>
              <a:pPr marL="800100" lvl="1" indent="-342900" algn="just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  <a:sym typeface="+mn-ea"/>
                </a:rPr>
                <a:t>通信代价降低一个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  <a:sym typeface="+mn-ea"/>
                </a:rPr>
                <a:t>O(N)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SimHei" panose="02010609060101010101" pitchFamily="49" charset="-122"/>
                  <a:sym typeface="+mn-ea"/>
                </a:rPr>
                <a:t>量级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30691" y="2193370"/>
              <a:ext cx="365442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rPr>
                <a:t>ACS </a:t>
              </a:r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rPr>
                <a:t>可以由二元共识构造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02310" y="16287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蜜獾协议从两方面改进了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CRYPTO' 01 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的结果：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6837045" y="4038027"/>
            <a:ext cx="0" cy="1339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6837045" y="2698177"/>
            <a:ext cx="0" cy="1339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2586848" cy="776703"/>
            <a:chOff x="1394460" y="1692177"/>
            <a:chExt cx="3940165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2445087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蜜獾协议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025" y="3347720"/>
            <a:ext cx="8810625" cy="2287905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420" y="3481705"/>
            <a:ext cx="978535" cy="670560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513715" y="1489710"/>
            <a:ext cx="11659870" cy="18453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lvl="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蜜獾协议依然存在</a:t>
            </a:r>
            <a:r>
              <a:rPr lang="zh-CN" altLang="en-US" sz="28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严重的性能问题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理论观察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：蜜獾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构造中，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个并行的二元共识 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=&gt; 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运行时间</a:t>
            </a:r>
            <a:r>
              <a:rPr lang="zh-CN" altLang="en-US" sz="22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劣化为</a:t>
            </a:r>
            <a:r>
              <a:rPr lang="en-US" altLang="zh-CN" sz="22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O(logN)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量级</a:t>
            </a:r>
            <a:endParaRPr lang="zh-CN" altLang="en-US" sz="2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实验观察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：总有一些 异步二元共识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(Asynchronous Binary Agreement) </a:t>
            </a:r>
            <a:r>
              <a:rPr lang="zh-CN" altLang="en-US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结束的很慢</a:t>
            </a:r>
            <a:endParaRPr kumimoji="0" lang="zh-CN" altLang="en-US" sz="22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066925" y="5983605"/>
            <a:ext cx="8943975" cy="4603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l">
              <a:lnSpc>
                <a:spcPct val="10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巨大的延迟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：</a:t>
            </a:r>
            <a:r>
              <a:rPr 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100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个全球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AWS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节点测试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时，确认延迟接近 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十分钟</a:t>
            </a:r>
            <a:endParaRPr lang="zh-CN" altLang="en-US" sz="2400" b="1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1665074" y="2562794"/>
            <a:ext cx="10701427" cy="1691925"/>
            <a:chOff x="2010227" y="1841572"/>
            <a:chExt cx="7054826" cy="1115387"/>
          </a:xfrm>
        </p:grpSpPr>
        <p:grpSp>
          <p:nvGrpSpPr>
            <p:cNvPr id="23" name="组合 22"/>
            <p:cNvGrpSpPr/>
            <p:nvPr/>
          </p:nvGrpSpPr>
          <p:grpSpPr>
            <a:xfrm>
              <a:off x="2010227" y="1841572"/>
              <a:ext cx="1226820" cy="1115387"/>
              <a:chOff x="3017520" y="2164080"/>
              <a:chExt cx="1226820" cy="1115387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017520" y="2164080"/>
                <a:ext cx="1226820" cy="1115387"/>
                <a:chOff x="3017520" y="2164080"/>
                <a:chExt cx="1226820" cy="1115387"/>
              </a:xfrm>
            </p:grpSpPr>
            <p:sp>
              <p:nvSpPr>
                <p:cNvPr id="4" name="六边形 3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6" name="任意多边形 5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8" name="直接连接符 7"/>
                <p:cNvCxnSpPr>
                  <a:stCxn id="6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2" name="文本框 21"/>
              <p:cNvSpPr txBox="1"/>
              <p:nvPr/>
            </p:nvSpPr>
            <p:spPr>
              <a:xfrm>
                <a:off x="3338418" y="2271375"/>
                <a:ext cx="493132" cy="871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8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3</a:t>
                </a:r>
                <a:endParaRPr lang="en-US" sz="8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418728" y="2179379"/>
              <a:ext cx="5646325" cy="66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小飞象为何</a:t>
              </a:r>
              <a:r>
                <a:rPr lang="en-US" altLang="zh-CN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“</a:t>
              </a:r>
              <a:r>
                <a:rPr lang="zh-CN" altLang="en-US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身轻如燕</a:t>
              </a:r>
              <a:r>
                <a:rPr lang="en-US" altLang="zh-CN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”</a:t>
              </a:r>
              <a:r>
                <a:rPr lang="zh-CN" altLang="en-US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？</a:t>
              </a:r>
              <a:endParaRPr lang="zh-CN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图片 2" descr="dumbo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1160" y="5304155"/>
            <a:ext cx="1553845" cy="1553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4364848" cy="776703"/>
            <a:chOff x="1394460" y="1692177"/>
            <a:chExt cx="6648331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5153253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为什么创造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66445" y="2684145"/>
            <a:ext cx="4892675" cy="3830955"/>
            <a:chOff x="1645708" y="2133230"/>
            <a:chExt cx="4189730" cy="3830955"/>
          </a:xfrm>
        </p:grpSpPr>
        <p:sp>
          <p:nvSpPr>
            <p:cNvPr id="9" name="圆角矩形 8"/>
            <p:cNvSpPr/>
            <p:nvPr/>
          </p:nvSpPr>
          <p:spPr>
            <a:xfrm>
              <a:off x="1821240" y="2133230"/>
              <a:ext cx="1931949" cy="5207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45708" y="2733940"/>
              <a:ext cx="4189730" cy="32302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运行时间</a:t>
              </a:r>
              <a:r>
                <a:rPr lang="zh-CN" altLang="en-US" sz="3200" b="1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</a:rPr>
                <a:t>快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常数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通信代价</a:t>
              </a:r>
              <a:r>
                <a:rPr lang="zh-CN" altLang="en-US" sz="3200" b="1" dirty="0">
                  <a:solidFill>
                    <a:srgbClr val="C00000"/>
                  </a:solidFill>
                </a:rPr>
                <a:t>大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立方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1" algn="just">
                <a:lnSpc>
                  <a:spcPct val="150000"/>
                </a:lnSpc>
              </a:pPr>
              <a:endParaRPr lang="zh-CN" altLang="en-US" sz="2400" dirty="0"/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运行时间的优势来自于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MVBA</a:t>
              </a:r>
              <a:endPara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通信代价的劣势也来自于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MVBA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30691" y="2193370"/>
              <a:ext cx="1931670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CRYPTO '01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3180" y="2684145"/>
            <a:ext cx="5711825" cy="3830955"/>
            <a:chOff x="1645708" y="2133230"/>
            <a:chExt cx="4303948" cy="3830955"/>
          </a:xfrm>
        </p:grpSpPr>
        <p:sp>
          <p:nvSpPr>
            <p:cNvPr id="45" name="圆角矩形 44"/>
            <p:cNvSpPr/>
            <p:nvPr/>
          </p:nvSpPr>
          <p:spPr>
            <a:xfrm>
              <a:off x="1790828" y="2133230"/>
              <a:ext cx="1339349" cy="5207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645708" y="2733940"/>
              <a:ext cx="4303948" cy="32302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运行时间</a:t>
              </a:r>
              <a:r>
                <a:rPr lang="zh-CN" altLang="en-US" sz="3200" b="1" dirty="0">
                  <a:solidFill>
                    <a:srgbClr val="C00000"/>
                  </a:solidFill>
                  <a:sym typeface="+mn-ea"/>
                </a:rPr>
                <a:t>长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对数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通信代价</a:t>
              </a:r>
              <a:r>
                <a:rPr lang="zh-CN" altLang="en-US" sz="3200" b="1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sym typeface="+mn-ea"/>
                </a:rPr>
                <a:t>低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摊销后线性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通信代价的优势来自于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RBC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和批处理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运行时间的劣势来自于并行的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ABA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30691" y="2193370"/>
              <a:ext cx="365442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rPr>
                <a:t>蜜獾协议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02310" y="16414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已有异步协议的问题：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975350" y="4653977"/>
            <a:ext cx="0" cy="1339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75350" y="3314127"/>
            <a:ext cx="0" cy="1339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647700" y="381537"/>
            <a:ext cx="4364848" cy="776703"/>
            <a:chOff x="1394460" y="1692177"/>
            <a:chExt cx="6648331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5153253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为什么创造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3.1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766445" y="2684145"/>
            <a:ext cx="4892675" cy="3830955"/>
            <a:chOff x="1645708" y="2133230"/>
            <a:chExt cx="4189730" cy="3830955"/>
          </a:xfrm>
        </p:grpSpPr>
        <p:sp>
          <p:nvSpPr>
            <p:cNvPr id="9" name="圆角矩形 8"/>
            <p:cNvSpPr/>
            <p:nvPr/>
          </p:nvSpPr>
          <p:spPr>
            <a:xfrm>
              <a:off x="1821240" y="2133230"/>
              <a:ext cx="1931949" cy="5207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645708" y="2733940"/>
              <a:ext cx="4189730" cy="32302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运行时间</a:t>
              </a:r>
              <a:r>
                <a:rPr lang="zh-CN" altLang="en-US" sz="3200" b="1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</a:rPr>
                <a:t>快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常数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通信代价</a:t>
              </a:r>
              <a:r>
                <a:rPr lang="zh-CN" altLang="en-US" sz="3200" b="1" dirty="0">
                  <a:solidFill>
                    <a:srgbClr val="C00000"/>
                  </a:solidFill>
                </a:rPr>
                <a:t>大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立方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1" algn="just">
                <a:lnSpc>
                  <a:spcPct val="150000"/>
                </a:lnSpc>
              </a:pPr>
              <a:endParaRPr lang="zh-CN" altLang="en-US" sz="2400" dirty="0"/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运行时间的优势来自于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MVBA</a:t>
              </a:r>
              <a:endParaRPr lang="en-US" altLang="zh-CN" sz="24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通信代价的劣势也来自于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MVBA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930691" y="2193370"/>
              <a:ext cx="1931670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CRYPTO '01</a:t>
              </a:r>
              <a:endParaRPr 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6393180" y="2684145"/>
            <a:ext cx="5711825" cy="3830955"/>
            <a:chOff x="1645708" y="2133230"/>
            <a:chExt cx="4303948" cy="3830955"/>
          </a:xfrm>
        </p:grpSpPr>
        <p:sp>
          <p:nvSpPr>
            <p:cNvPr id="45" name="圆角矩形 44"/>
            <p:cNvSpPr/>
            <p:nvPr/>
          </p:nvSpPr>
          <p:spPr>
            <a:xfrm>
              <a:off x="1790828" y="2133230"/>
              <a:ext cx="1339349" cy="52070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645708" y="2733940"/>
              <a:ext cx="4303948" cy="323024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运行时间</a:t>
              </a:r>
              <a:r>
                <a:rPr lang="zh-CN" altLang="en-US" sz="3200" b="1" dirty="0">
                  <a:solidFill>
                    <a:srgbClr val="C00000"/>
                  </a:solidFill>
                  <a:sym typeface="+mn-ea"/>
                </a:rPr>
                <a:t>长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对数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通信代价</a:t>
              </a:r>
              <a:r>
                <a:rPr lang="zh-CN" altLang="en-US" sz="3200" b="1" dirty="0">
                  <a:gradFill>
                    <a:gsLst>
                      <a:gs pos="0">
                        <a:srgbClr val="7B32B2"/>
                      </a:gs>
                      <a:gs pos="100000">
                        <a:srgbClr val="401A5D"/>
                      </a:gs>
                    </a:gsLst>
                    <a:lin scaled="0"/>
                  </a:gradFill>
                  <a:sym typeface="+mn-ea"/>
                </a:rPr>
                <a:t>低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 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=&gt; </a:t>
              </a: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摊销后线性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通信代价的优势来自于</a:t>
              </a:r>
              <a:r>
                <a:rPr lang="en-US" altLang="zh-CN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RBC</a:t>
              </a:r>
              <a:r>
                <a:rPr lang="zh-CN" altLang="en-US" sz="240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和批处理</a:t>
              </a:r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  <a:p>
              <a:pPr lvl="1" algn="just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运行时间的劣势来自于并行的</a:t>
              </a:r>
              <a:r>
                <a:rPr lang="en-US" altLang="zh-CN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sym typeface="+mn-ea"/>
                </a:rPr>
                <a:t>ABA</a:t>
              </a:r>
              <a:endPara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1930691" y="2193370"/>
              <a:ext cx="3654425" cy="4603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+mn-ea"/>
                </a:rPr>
                <a:t>蜜獾协议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702310" y="16414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已有异步协议的问题：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cxnSp>
        <p:nvCxnSpPr>
          <p:cNvPr id="56" name="直接连接符 55"/>
          <p:cNvCxnSpPr/>
          <p:nvPr/>
        </p:nvCxnSpPr>
        <p:spPr>
          <a:xfrm flipV="1">
            <a:off x="5975350" y="4653977"/>
            <a:ext cx="0" cy="1339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5975350" y="3314127"/>
            <a:ext cx="0" cy="1339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爆炸形 1 1"/>
          <p:cNvSpPr/>
          <p:nvPr/>
        </p:nvSpPr>
        <p:spPr>
          <a:xfrm>
            <a:off x="6771640" y="-502285"/>
            <a:ext cx="5952490" cy="3816350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sz="2800" b="1">
                <a:solidFill>
                  <a:srgbClr val="C00000"/>
                </a:solidFill>
              </a:rPr>
              <a:t>核心问题：</a:t>
            </a:r>
            <a:endParaRPr lang="zh-CN" b="1"/>
          </a:p>
          <a:p>
            <a:pPr algn="ctr"/>
            <a:r>
              <a:rPr lang="zh-CN" sz="2000" b="1"/>
              <a:t>解决蜜獾协议中</a:t>
            </a:r>
            <a:r>
              <a:rPr lang="en-US" altLang="zh-CN" sz="2000" b="1"/>
              <a:t> N </a:t>
            </a:r>
            <a:r>
              <a:rPr lang="zh-CN" altLang="en-US" sz="2000" b="1"/>
              <a:t>个</a:t>
            </a:r>
            <a:r>
              <a:rPr lang="en-US" altLang="zh-CN" sz="2000" b="1"/>
              <a:t>ABA</a:t>
            </a:r>
            <a:r>
              <a:rPr lang="zh-CN" altLang="en-US" sz="2000" b="1"/>
              <a:t>并行带来的延迟问题</a:t>
            </a:r>
            <a:endParaRPr lang="en-US" altLang="zh-CN"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/Users/yylluu/AppData/Local/Temp/kaimatting/20201216201348/output_aiMatting_20201216201409.pngoutput_aiMatting_202012162014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5245" y="5210175"/>
            <a:ext cx="1628775" cy="1285875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1665074" y="2562794"/>
            <a:ext cx="8415427" cy="1691925"/>
            <a:chOff x="2010227" y="1841572"/>
            <a:chExt cx="5547800" cy="1115387"/>
          </a:xfrm>
        </p:grpSpPr>
        <p:grpSp>
          <p:nvGrpSpPr>
            <p:cNvPr id="43" name="组合 42"/>
            <p:cNvGrpSpPr/>
            <p:nvPr/>
          </p:nvGrpSpPr>
          <p:grpSpPr>
            <a:xfrm>
              <a:off x="2010227" y="1841572"/>
              <a:ext cx="1226820" cy="1115387"/>
              <a:chOff x="3017520" y="2164080"/>
              <a:chExt cx="1226820" cy="1115387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017520" y="2164080"/>
                <a:ext cx="1226820" cy="1115387"/>
                <a:chOff x="3017520" y="2164080"/>
                <a:chExt cx="1226820" cy="1115387"/>
              </a:xfrm>
            </p:grpSpPr>
            <p:sp>
              <p:nvSpPr>
                <p:cNvPr id="45" name="六边形 44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任意多边形 45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400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cxnSp>
              <p:nvCxnSpPr>
                <p:cNvPr id="47" name="直接连接符 46"/>
                <p:cNvCxnSpPr>
                  <a:stCxn id="46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8" name="直接连接符 47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9525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49" name="直接连接符 48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50" name="直接连接符 49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51" name="文本框 50"/>
              <p:cNvSpPr txBox="1"/>
              <p:nvPr/>
            </p:nvSpPr>
            <p:spPr>
              <a:xfrm>
                <a:off x="3338418" y="2271375"/>
                <a:ext cx="493133" cy="8715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sz="80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cs typeface="+mn-ea"/>
                    <a:sym typeface="+mn-lt"/>
                  </a:rPr>
                  <a:t>1</a:t>
                </a:r>
                <a:endParaRPr lang="en-US" sz="80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3418728" y="2179379"/>
              <a:ext cx="4139299" cy="6689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6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异步共识与区块链</a:t>
              </a:r>
              <a:endParaRPr lang="zh-CN" altLang="en-US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5076048" cy="776703"/>
            <a:chOff x="1394460" y="1692177"/>
            <a:chExt cx="7731597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62365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小飞象？思路一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2310" y="2124075"/>
            <a:ext cx="11489055" cy="95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第二步：带验证的多值拜占庭共识</a:t>
            </a:r>
            <a:r>
              <a:rPr kumimoji="0"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Multi-value Validated BA</a:t>
            </a:r>
            <a:r>
              <a:rPr kumimoji="0"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输出满足断言式的共识，断言式为验证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000" i="1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n-f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lang="en-US" altLang="zh-CN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PRBC</a:t>
            </a:r>
            <a:r>
              <a:rPr lang="zh-CN" altLang="en-US" sz="20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证明的集合</a:t>
            </a:r>
            <a:endParaRPr kumimoji="0" lang="zh-CN" altLang="en-US" sz="20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2310" y="1184275"/>
            <a:ext cx="11489055" cy="95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第一步：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带证明的可靠广播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Provable-RBC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输出带有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“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证明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”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的可靠广播，表明广播已完成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05355" y="348361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05355" y="43942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05355" y="578485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64768" y="353352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64768" y="44441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64768" y="583476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688058" y="377228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688058" y="468287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688058" y="607352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510790" y="528066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699895" y="3439160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699895" y="4349750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699260" y="5739765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4870678" y="3525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870678" y="44364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4870678" y="582714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5243830" y="520255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>
            <a:stCxn id="21" idx="3"/>
            <a:endCxn id="65" idx="1"/>
          </p:cNvCxnSpPr>
          <p:nvPr/>
        </p:nvCxnSpPr>
        <p:spPr>
          <a:xfrm flipV="1">
            <a:off x="3328035" y="376491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7" idx="3"/>
            <a:endCxn id="66" idx="1"/>
          </p:cNvCxnSpPr>
          <p:nvPr/>
        </p:nvCxnSpPr>
        <p:spPr>
          <a:xfrm flipV="1">
            <a:off x="3328035" y="467550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28" idx="3"/>
            <a:endCxn id="67" idx="1"/>
          </p:cNvCxnSpPr>
          <p:nvPr/>
        </p:nvCxnSpPr>
        <p:spPr>
          <a:xfrm flipV="1">
            <a:off x="3328035" y="606615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1" idx="3"/>
            <a:endCxn id="66" idx="1"/>
          </p:cNvCxnSpPr>
          <p:nvPr/>
        </p:nvCxnSpPr>
        <p:spPr>
          <a:xfrm>
            <a:off x="3328035" y="3772535"/>
            <a:ext cx="1542415" cy="9029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21" idx="3"/>
            <a:endCxn id="67" idx="1"/>
          </p:cNvCxnSpPr>
          <p:nvPr/>
        </p:nvCxnSpPr>
        <p:spPr>
          <a:xfrm>
            <a:off x="3328035" y="3772535"/>
            <a:ext cx="1542415" cy="2293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27" idx="3"/>
            <a:endCxn id="65" idx="1"/>
          </p:cNvCxnSpPr>
          <p:nvPr/>
        </p:nvCxnSpPr>
        <p:spPr>
          <a:xfrm flipV="1">
            <a:off x="3328035" y="3764915"/>
            <a:ext cx="1542415" cy="91821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27" idx="3"/>
            <a:endCxn id="67" idx="1"/>
          </p:cNvCxnSpPr>
          <p:nvPr/>
        </p:nvCxnSpPr>
        <p:spPr>
          <a:xfrm>
            <a:off x="3328035" y="4683125"/>
            <a:ext cx="1542415" cy="138303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28" idx="3"/>
            <a:endCxn id="66" idx="1"/>
          </p:cNvCxnSpPr>
          <p:nvPr/>
        </p:nvCxnSpPr>
        <p:spPr>
          <a:xfrm flipV="1">
            <a:off x="3328035" y="4675505"/>
            <a:ext cx="1542415" cy="13982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28" idx="3"/>
            <a:endCxn id="65" idx="1"/>
          </p:cNvCxnSpPr>
          <p:nvPr/>
        </p:nvCxnSpPr>
        <p:spPr>
          <a:xfrm flipV="1">
            <a:off x="3328035" y="3764915"/>
            <a:ext cx="1542415" cy="230886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904875" y="6413500"/>
            <a:ext cx="4631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采用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PRBC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保证交易正确传播到全网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437255" y="3453130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446780" y="4361180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465830" y="5748655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00530" y="3429000"/>
            <a:ext cx="3169285" cy="2998470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 rot="5400000">
            <a:off x="1030605" y="526796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8115" y="45116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5238115" y="45116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爆炸形 1 1"/>
          <p:cNvSpPr/>
          <p:nvPr/>
        </p:nvSpPr>
        <p:spPr>
          <a:xfrm>
            <a:off x="6808470" y="3429000"/>
            <a:ext cx="4076065" cy="2894965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/>
              <a:t>每个节点都一定可以等到</a:t>
            </a:r>
            <a:r>
              <a:rPr lang="en-US" altLang="zh-CN" b="1"/>
              <a:t> </a:t>
            </a:r>
            <a:r>
              <a:rPr lang="en-US" altLang="zh-CN" b="1" i="1"/>
              <a:t>n-f</a:t>
            </a:r>
            <a:r>
              <a:rPr lang="en-US" altLang="zh-CN" b="1"/>
              <a:t> </a:t>
            </a:r>
            <a:r>
              <a:rPr lang="zh-CN" altLang="en-US" b="1"/>
              <a:t>个</a:t>
            </a:r>
            <a:r>
              <a:rPr lang="en-US" altLang="zh-CN" b="1"/>
              <a:t> PRBC </a:t>
            </a:r>
            <a:r>
              <a:rPr lang="zh-CN" altLang="en-US" b="1"/>
              <a:t>完成的证明</a:t>
            </a:r>
            <a:endParaRPr lang="zh-CN" altLang="en-US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5076048" cy="776703"/>
            <a:chOff x="1394460" y="1692177"/>
            <a:chExt cx="7731597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62365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小飞象？思路一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2310" y="2124075"/>
            <a:ext cx="11489055" cy="95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第二步：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带验证的多值拜占庭共识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Multi-value Validated 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输出满足断言式的共识，断言式为验证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altLang="zh-CN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n-f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PRBC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证明的集合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02310" y="1184275"/>
            <a:ext cx="11489055" cy="95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第一步：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带证明的可靠广播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Provable-RBC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输出带有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“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证明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”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的可靠广播，表明广播已完成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205355" y="348361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05355" y="43942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205355" y="578485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64768" y="353352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64768" y="44441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764768" y="583476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688058" y="377228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688058" y="468287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688058" y="607352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510790" y="528066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699895" y="3439160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699895" y="4349750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699260" y="5739765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4870678" y="3525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4870678" y="44364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4870678" y="582714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5243830" y="520255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>
            <a:stCxn id="21" idx="3"/>
            <a:endCxn id="65" idx="1"/>
          </p:cNvCxnSpPr>
          <p:nvPr/>
        </p:nvCxnSpPr>
        <p:spPr>
          <a:xfrm flipV="1">
            <a:off x="3328035" y="376491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27" idx="3"/>
            <a:endCxn id="66" idx="1"/>
          </p:cNvCxnSpPr>
          <p:nvPr/>
        </p:nvCxnSpPr>
        <p:spPr>
          <a:xfrm flipV="1">
            <a:off x="3328035" y="467550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28" idx="3"/>
            <a:endCxn id="67" idx="1"/>
          </p:cNvCxnSpPr>
          <p:nvPr/>
        </p:nvCxnSpPr>
        <p:spPr>
          <a:xfrm flipV="1">
            <a:off x="3328035" y="606615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>
            <a:stCxn id="21" idx="3"/>
            <a:endCxn id="66" idx="1"/>
          </p:cNvCxnSpPr>
          <p:nvPr/>
        </p:nvCxnSpPr>
        <p:spPr>
          <a:xfrm>
            <a:off x="3328035" y="3772535"/>
            <a:ext cx="1542415" cy="9029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21" idx="3"/>
            <a:endCxn id="67" idx="1"/>
          </p:cNvCxnSpPr>
          <p:nvPr/>
        </p:nvCxnSpPr>
        <p:spPr>
          <a:xfrm>
            <a:off x="3328035" y="3772535"/>
            <a:ext cx="1542415" cy="2293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stCxn id="27" idx="3"/>
            <a:endCxn id="65" idx="1"/>
          </p:cNvCxnSpPr>
          <p:nvPr/>
        </p:nvCxnSpPr>
        <p:spPr>
          <a:xfrm flipV="1">
            <a:off x="3328035" y="3764915"/>
            <a:ext cx="1542415" cy="91821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27" idx="3"/>
            <a:endCxn id="67" idx="1"/>
          </p:cNvCxnSpPr>
          <p:nvPr/>
        </p:nvCxnSpPr>
        <p:spPr>
          <a:xfrm>
            <a:off x="3328035" y="4683125"/>
            <a:ext cx="1542415" cy="138303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28" idx="3"/>
            <a:endCxn id="66" idx="1"/>
          </p:cNvCxnSpPr>
          <p:nvPr/>
        </p:nvCxnSpPr>
        <p:spPr>
          <a:xfrm flipV="1">
            <a:off x="3328035" y="4675505"/>
            <a:ext cx="1542415" cy="13982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/>
          <p:cNvCxnSpPr>
            <a:stCxn id="28" idx="3"/>
            <a:endCxn id="65" idx="1"/>
          </p:cNvCxnSpPr>
          <p:nvPr/>
        </p:nvCxnSpPr>
        <p:spPr>
          <a:xfrm flipV="1">
            <a:off x="3328035" y="3764915"/>
            <a:ext cx="1542415" cy="230886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5277485" y="6388100"/>
            <a:ext cx="5558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应用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MVBA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PRBC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的证明进行共识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683885" y="3432175"/>
            <a:ext cx="2840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04875" y="6413500"/>
            <a:ext cx="4631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采用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PRBC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保证交易正确传播到全网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3437255" y="3453130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446780" y="4361180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3465830" y="5748655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89" name="直接箭头连接符 88"/>
          <p:cNvCxnSpPr/>
          <p:nvPr/>
        </p:nvCxnSpPr>
        <p:spPr>
          <a:xfrm flipV="1">
            <a:off x="9502140" y="469582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1229975" y="3212465"/>
            <a:ext cx="410845" cy="3342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fontAlgn="auto">
              <a:lnSpc>
                <a:spcPts val="1780"/>
              </a:lnSpc>
              <a:spcBef>
                <a:spcPts val="0"/>
              </a:spcBef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Sun" panose="02010600030101010101" pitchFamily="2" charset="-122"/>
              </a:rPr>
              <a:t>对证明共识，进而保证对交易的共识</a:t>
            </a:r>
            <a:endParaRPr lang="zh-CN" altLang="en-US" sz="1600">
              <a:latin typeface="SimHei" panose="02010609060101010101" pitchFamily="49" charset="-122"/>
              <a:ea typeface="SimHei" panose="02010609060101010101" pitchFamily="49" charset="-122"/>
              <a:cs typeface="SimSun" panose="02010600030101010101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5785485" y="3390265"/>
            <a:ext cx="4404995" cy="3037840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700530" y="3429000"/>
            <a:ext cx="3169285" cy="2998470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>
            <a:off x="5786120" y="3793490"/>
            <a:ext cx="2774950" cy="381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/>
          <p:nvPr/>
        </p:nvCxnSpPr>
        <p:spPr>
          <a:xfrm flipV="1">
            <a:off x="9502140" y="378523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flipV="1">
            <a:off x="9502140" y="6075680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/>
          <p:cNvSpPr txBox="1"/>
          <p:nvPr/>
        </p:nvSpPr>
        <p:spPr>
          <a:xfrm>
            <a:off x="5682615" y="4335780"/>
            <a:ext cx="2840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>
            <a:off x="5794375" y="4697095"/>
            <a:ext cx="2766695" cy="19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/>
          <p:cNvSpPr txBox="1"/>
          <p:nvPr/>
        </p:nvSpPr>
        <p:spPr>
          <a:xfrm>
            <a:off x="5694045" y="5720715"/>
            <a:ext cx="2840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99" name="直接箭头连接符 98"/>
          <p:cNvCxnSpPr/>
          <p:nvPr/>
        </p:nvCxnSpPr>
        <p:spPr>
          <a:xfrm flipV="1">
            <a:off x="5805805" y="6070600"/>
            <a:ext cx="2767965" cy="1143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9596120" y="3406775"/>
            <a:ext cx="389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596120" y="4310380"/>
            <a:ext cx="389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596120" y="5695315"/>
            <a:ext cx="389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10190708" y="3525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10190708" y="44364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10190708" y="582143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8562340" y="3482975"/>
            <a:ext cx="1033145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MVBA</a:t>
            </a:r>
            <a:endParaRPr lang="zh-CN" altLang="en-US" sz="1600" b="1"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 rot="5400000">
            <a:off x="1030605" y="526796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8115" y="45116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5238115" y="45116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文本框 109"/>
          <p:cNvSpPr txBox="1"/>
          <p:nvPr/>
        </p:nvSpPr>
        <p:spPr>
          <a:xfrm rot="5400000">
            <a:off x="10474960" y="520446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205355" y="348361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05355" y="43942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05355" y="578485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PRBC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64768" y="353352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764768" y="44441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764768" y="583476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12" name="直接箭头连接符 11"/>
          <p:cNvCxnSpPr>
            <a:stCxn id="9" idx="3"/>
            <a:endCxn id="4" idx="1"/>
          </p:cNvCxnSpPr>
          <p:nvPr/>
        </p:nvCxnSpPr>
        <p:spPr>
          <a:xfrm>
            <a:off x="1688058" y="377228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3"/>
            <a:endCxn id="5" idx="1"/>
          </p:cNvCxnSpPr>
          <p:nvPr/>
        </p:nvCxnSpPr>
        <p:spPr>
          <a:xfrm>
            <a:off x="1688058" y="468287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3"/>
            <a:endCxn id="6" idx="1"/>
          </p:cNvCxnSpPr>
          <p:nvPr/>
        </p:nvCxnSpPr>
        <p:spPr>
          <a:xfrm>
            <a:off x="1688058" y="6073527"/>
            <a:ext cx="51752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 rot="5400000">
            <a:off x="2510790" y="528066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99895" y="3439160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99895" y="4349750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99260" y="5739765"/>
            <a:ext cx="422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870678" y="3525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870678" y="44364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70678" y="582714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5243830" y="520255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35" name="直接箭头连接符 34"/>
          <p:cNvCxnSpPr>
            <a:stCxn id="4" idx="3"/>
            <a:endCxn id="31" idx="1"/>
          </p:cNvCxnSpPr>
          <p:nvPr/>
        </p:nvCxnSpPr>
        <p:spPr>
          <a:xfrm flipV="1">
            <a:off x="3328035" y="376491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5" idx="3"/>
            <a:endCxn id="32" idx="1"/>
          </p:cNvCxnSpPr>
          <p:nvPr/>
        </p:nvCxnSpPr>
        <p:spPr>
          <a:xfrm flipV="1">
            <a:off x="3328035" y="467550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6" idx="3"/>
            <a:endCxn id="33" idx="1"/>
          </p:cNvCxnSpPr>
          <p:nvPr/>
        </p:nvCxnSpPr>
        <p:spPr>
          <a:xfrm flipV="1">
            <a:off x="3328035" y="6066155"/>
            <a:ext cx="1542415" cy="7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4" idx="3"/>
            <a:endCxn id="32" idx="1"/>
          </p:cNvCxnSpPr>
          <p:nvPr/>
        </p:nvCxnSpPr>
        <p:spPr>
          <a:xfrm>
            <a:off x="3328035" y="3772535"/>
            <a:ext cx="1542415" cy="9029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4" idx="3"/>
            <a:endCxn id="33" idx="1"/>
          </p:cNvCxnSpPr>
          <p:nvPr/>
        </p:nvCxnSpPr>
        <p:spPr>
          <a:xfrm>
            <a:off x="3328035" y="3772535"/>
            <a:ext cx="1542415" cy="22936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5" idx="3"/>
            <a:endCxn id="31" idx="1"/>
          </p:cNvCxnSpPr>
          <p:nvPr/>
        </p:nvCxnSpPr>
        <p:spPr>
          <a:xfrm flipV="1">
            <a:off x="3328035" y="3764915"/>
            <a:ext cx="1542415" cy="91821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" idx="3"/>
            <a:endCxn id="33" idx="1"/>
          </p:cNvCxnSpPr>
          <p:nvPr/>
        </p:nvCxnSpPr>
        <p:spPr>
          <a:xfrm>
            <a:off x="3328035" y="4683125"/>
            <a:ext cx="1542415" cy="138303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6" idx="3"/>
            <a:endCxn id="32" idx="1"/>
          </p:cNvCxnSpPr>
          <p:nvPr/>
        </p:nvCxnSpPr>
        <p:spPr>
          <a:xfrm flipV="1">
            <a:off x="3328035" y="4675505"/>
            <a:ext cx="1542415" cy="13982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6" idx="3"/>
            <a:endCxn id="31" idx="1"/>
          </p:cNvCxnSpPr>
          <p:nvPr/>
        </p:nvCxnSpPr>
        <p:spPr>
          <a:xfrm flipV="1">
            <a:off x="3328035" y="3764915"/>
            <a:ext cx="1542415" cy="230886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5277485" y="6388100"/>
            <a:ext cx="5558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应用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MVBA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对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PRBC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的证明进行共识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683885" y="3432175"/>
            <a:ext cx="2840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04875" y="6413500"/>
            <a:ext cx="46310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采用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PRBC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保证交易正确传播到全网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437255" y="3453130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446780" y="4361180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465830" y="5748655"/>
            <a:ext cx="1320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3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V="1">
            <a:off x="9502140" y="469582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1229975" y="3212465"/>
            <a:ext cx="410845" cy="3342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fontAlgn="auto">
              <a:lnSpc>
                <a:spcPts val="1780"/>
              </a:lnSpc>
              <a:spcBef>
                <a:spcPts val="0"/>
              </a:spcBef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Sun" panose="02010600030101010101" pitchFamily="2" charset="-122"/>
              </a:rPr>
              <a:t>对证明共识，进而保证对交易的共识</a:t>
            </a:r>
            <a:endParaRPr lang="zh-CN" altLang="en-US" sz="1600">
              <a:latin typeface="SimHei" panose="02010609060101010101" pitchFamily="49" charset="-122"/>
              <a:ea typeface="SimHei" panose="02010609060101010101" pitchFamily="49" charset="-122"/>
              <a:cs typeface="SimSun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85485" y="3390265"/>
            <a:ext cx="4404995" cy="3037840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00530" y="3429000"/>
            <a:ext cx="3169285" cy="2998470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786120" y="3793490"/>
            <a:ext cx="2774950" cy="381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9502140" y="378523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9502140" y="6075680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682615" y="4335780"/>
            <a:ext cx="2840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>
            <a:off x="5794375" y="4697095"/>
            <a:ext cx="2766695" cy="19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694045" y="5720715"/>
            <a:ext cx="28403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5805805" y="6070600"/>
            <a:ext cx="2767965" cy="1143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596120" y="3406775"/>
            <a:ext cx="389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596120" y="4310380"/>
            <a:ext cx="389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596120" y="5695315"/>
            <a:ext cx="3892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0190708" y="3525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0190708" y="44364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0190708" y="582143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562340" y="3482975"/>
            <a:ext cx="1033145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MVBA</a:t>
            </a:r>
            <a:endParaRPr lang="zh-CN" altLang="en-US" sz="1600" b="1">
              <a:sym typeface="+mn-ea"/>
            </a:endParaRPr>
          </a:p>
        </p:txBody>
      </p:sp>
      <p:sp>
        <p:nvSpPr>
          <p:cNvPr id="159" name="文本框 158"/>
          <p:cNvSpPr txBox="1"/>
          <p:nvPr/>
        </p:nvSpPr>
        <p:spPr>
          <a:xfrm rot="5400000">
            <a:off x="1030605" y="526796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63" name="对象 16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238115" y="451167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5238115" y="451167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/>
          <p:cNvSpPr txBox="1"/>
          <p:nvPr/>
        </p:nvSpPr>
        <p:spPr>
          <a:xfrm rot="5400000">
            <a:off x="10474960" y="520446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647700" y="381537"/>
            <a:ext cx="5076048" cy="776703"/>
            <a:chOff x="1394460" y="1692177"/>
            <a:chExt cx="7731597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62365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小飞象？思路一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310" y="2124075"/>
            <a:ext cx="11489055" cy="95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第二步：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带验证的多值拜占庭共识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Multi-value Validated 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输出满足断言式的共识，断言式为验证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0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n-f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PRBC</a:t>
            </a:r>
            <a:r>
              <a:rPr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证明的集合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2310" y="1184275"/>
            <a:ext cx="11489055" cy="9531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第一步：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带证明的可靠广播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Provable-RBC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输出带有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“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证明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”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的可靠广播，表明广播已完成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9" name="爆炸形 1 18"/>
          <p:cNvSpPr/>
          <p:nvPr/>
        </p:nvSpPr>
        <p:spPr>
          <a:xfrm>
            <a:off x="7919720" y="292100"/>
            <a:ext cx="4076065" cy="2894965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/>
              <a:t>享受到</a:t>
            </a:r>
            <a:r>
              <a:rPr lang="en-US" altLang="zh-CN" b="1"/>
              <a:t> MVBA </a:t>
            </a:r>
            <a:r>
              <a:rPr lang="zh-CN" altLang="en-US" b="1"/>
              <a:t>的</a:t>
            </a:r>
            <a:endParaRPr lang="zh-CN" altLang="en-US" b="1"/>
          </a:p>
          <a:p>
            <a:pPr algn="ctr"/>
            <a:r>
              <a:rPr lang="zh-CN" altLang="en-US" b="1"/>
              <a:t>常数执行速度，</a:t>
            </a:r>
            <a:endParaRPr lang="zh-CN" altLang="en-US" b="1"/>
          </a:p>
          <a:p>
            <a:pPr algn="ctr"/>
            <a:r>
              <a:rPr lang="zh-CN" altLang="en-US" b="1"/>
              <a:t>并同时规避了其巨大</a:t>
            </a:r>
            <a:r>
              <a:rPr lang="zh-CN" altLang="en-US" b="1"/>
              <a:t>的通信复杂度</a:t>
            </a:r>
            <a:endParaRPr lang="zh-CN" altLang="en-US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圆角矩形 8"/>
          <p:cNvSpPr/>
          <p:nvPr/>
        </p:nvSpPr>
        <p:spPr>
          <a:xfrm>
            <a:off x="970508" y="319126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970508" y="410185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70508" y="549250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109313" y="31868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109313" y="40974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109313" y="54880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4482465" y="486346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35" name="直接箭头连接符 34"/>
          <p:cNvCxnSpPr>
            <a:stCxn id="9" idx="3"/>
            <a:endCxn id="31" idx="1"/>
          </p:cNvCxnSpPr>
          <p:nvPr/>
        </p:nvCxnSpPr>
        <p:spPr>
          <a:xfrm flipV="1">
            <a:off x="1893570" y="3425825"/>
            <a:ext cx="2215515" cy="44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10" idx="3"/>
            <a:endCxn id="32" idx="1"/>
          </p:cNvCxnSpPr>
          <p:nvPr/>
        </p:nvCxnSpPr>
        <p:spPr>
          <a:xfrm flipV="1">
            <a:off x="1893570" y="4336415"/>
            <a:ext cx="2215515" cy="44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11" idx="3"/>
            <a:endCxn id="33" idx="1"/>
          </p:cNvCxnSpPr>
          <p:nvPr/>
        </p:nvCxnSpPr>
        <p:spPr>
          <a:xfrm flipV="1">
            <a:off x="1893570" y="5727065"/>
            <a:ext cx="2215515" cy="44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3"/>
            <a:endCxn id="32" idx="1"/>
          </p:cNvCxnSpPr>
          <p:nvPr/>
        </p:nvCxnSpPr>
        <p:spPr>
          <a:xfrm>
            <a:off x="1893570" y="3430270"/>
            <a:ext cx="2215515" cy="9061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9" idx="3"/>
            <a:endCxn id="33" idx="1"/>
          </p:cNvCxnSpPr>
          <p:nvPr/>
        </p:nvCxnSpPr>
        <p:spPr>
          <a:xfrm>
            <a:off x="1893570" y="3430270"/>
            <a:ext cx="2215515" cy="22967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0" idx="3"/>
            <a:endCxn id="31" idx="1"/>
          </p:cNvCxnSpPr>
          <p:nvPr/>
        </p:nvCxnSpPr>
        <p:spPr>
          <a:xfrm flipV="1">
            <a:off x="1893570" y="3425825"/>
            <a:ext cx="2215515" cy="9150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" idx="3"/>
            <a:endCxn id="33" idx="1"/>
          </p:cNvCxnSpPr>
          <p:nvPr/>
        </p:nvCxnSpPr>
        <p:spPr>
          <a:xfrm>
            <a:off x="1893570" y="4340860"/>
            <a:ext cx="2215515" cy="13862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11" idx="3"/>
            <a:endCxn id="32" idx="1"/>
          </p:cNvCxnSpPr>
          <p:nvPr/>
        </p:nvCxnSpPr>
        <p:spPr>
          <a:xfrm flipV="1">
            <a:off x="1893570" y="4336415"/>
            <a:ext cx="2215515" cy="13950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stCxn id="11" idx="3"/>
            <a:endCxn id="31" idx="1"/>
          </p:cNvCxnSpPr>
          <p:nvPr/>
        </p:nvCxnSpPr>
        <p:spPr>
          <a:xfrm flipV="1">
            <a:off x="1893570" y="3425825"/>
            <a:ext cx="2215515" cy="230568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4309110" y="6150610"/>
            <a:ext cx="5558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应用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MVBA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实现对交易的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共识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039360" y="3093085"/>
            <a:ext cx="3183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203325" y="6150610"/>
            <a:ext cx="3439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将带签名的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交易多播到全网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894840" y="3114040"/>
            <a:ext cx="1131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904365" y="4022090"/>
            <a:ext cx="1245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923415" y="5409565"/>
            <a:ext cx="1205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9" name="直接箭头连接符 68"/>
          <p:cNvCxnSpPr/>
          <p:nvPr/>
        </p:nvCxnSpPr>
        <p:spPr>
          <a:xfrm flipV="1">
            <a:off x="9758680" y="435673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1294745" y="3208655"/>
            <a:ext cx="410845" cy="26993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fontAlgn="auto">
              <a:lnSpc>
                <a:spcPts val="1780"/>
              </a:lnSpc>
              <a:spcBef>
                <a:spcPts val="0"/>
              </a:spcBef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直接实现 交易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-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签名对 的共识</a:t>
            </a:r>
            <a:endParaRPr lang="zh-CN" altLang="en-US" sz="1600"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44440" y="3041015"/>
            <a:ext cx="5379720" cy="3109595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04365" y="3041015"/>
            <a:ext cx="2204085" cy="3109595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024755" y="3454400"/>
            <a:ext cx="341376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9758680" y="344614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9758680" y="5736590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025390" y="3996690"/>
            <a:ext cx="3183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39" name="直接箭头连接符 38"/>
          <p:cNvCxnSpPr/>
          <p:nvPr/>
        </p:nvCxnSpPr>
        <p:spPr>
          <a:xfrm flipV="1">
            <a:off x="5033010" y="4343400"/>
            <a:ext cx="339280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036820" y="5381625"/>
            <a:ext cx="3183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V="1">
            <a:off x="5044440" y="5715000"/>
            <a:ext cx="3394075" cy="2794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9867900" y="3067685"/>
            <a:ext cx="363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867900" y="3971290"/>
            <a:ext cx="363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867900" y="5356225"/>
            <a:ext cx="363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0424388" y="31868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0424388" y="40974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0424388" y="548234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12480" y="3143885"/>
            <a:ext cx="1530350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通信最优的</a:t>
            </a:r>
            <a:endParaRPr lang="zh-CN" altLang="en-US" b="1">
              <a:solidFill>
                <a:srgbClr val="FFC000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MVBA</a:t>
            </a:r>
            <a:endParaRPr lang="zh-CN" altLang="en-US" sz="1600" b="1">
              <a:sym typeface="+mn-ea"/>
            </a:endParaRPr>
          </a:p>
        </p:txBody>
      </p:sp>
      <p:sp>
        <p:nvSpPr>
          <p:cNvPr id="159" name="文本框 158"/>
          <p:cNvSpPr txBox="1"/>
          <p:nvPr/>
        </p:nvSpPr>
        <p:spPr>
          <a:xfrm rot="5400000">
            <a:off x="1234440" y="4927600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 rot="5400000">
            <a:off x="10708640" y="486537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647700" y="381537"/>
            <a:ext cx="5076048" cy="776703"/>
            <a:chOff x="1394460" y="1692177"/>
            <a:chExt cx="7731597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62365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362075"/>
            <a:ext cx="11489055" cy="13119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带验证的多值拜占庭共识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Multi-value Validated 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每个节点直接广播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交易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-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签名对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直接对带签名的交易集合进行共识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=&gt;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即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CRYPTO’01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中从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ACS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到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MVBA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的平凡归约方法</a:t>
            </a:r>
            <a:endParaRPr kumimoji="0" lang="zh-CN" altLang="en-US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5076048" cy="776703"/>
            <a:chOff x="1394460" y="1692177"/>
            <a:chExt cx="7731597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62365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362075"/>
            <a:ext cx="11489055" cy="132207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带验证的多值拜占庭共识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Multi-value Validated 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每个节点直接广播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交易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-</a:t>
            </a: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签名对</a:t>
            </a:r>
            <a:endParaRPr kumimoji="0" lang="zh-CN" altLang="en-US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kumimoji="0" lang="zh-CN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直接对带签名的交易集合进行共识</a:t>
            </a:r>
            <a:r>
              <a:rPr kumimoji="0"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=&gt; 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对</a:t>
            </a:r>
            <a:r>
              <a:rPr lang="en-US" altLang="zh-CN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MVBA </a:t>
            </a:r>
            <a:r>
              <a:rPr lang="zh-CN" altLang="en-US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要求很高，需要通信最优的</a:t>
            </a:r>
            <a:r>
              <a:rPr lang="en-US" altLang="zh-CN" sz="2400" b="1" dirty="0" smtClean="0">
                <a:solidFill>
                  <a:srgbClr val="C00000"/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rPr>
              <a:t> MVBA</a:t>
            </a:r>
            <a:endParaRPr kumimoji="0" lang="en-US" altLang="zh-CN" sz="2400" b="1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970508" y="319126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970508" y="410185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70508" y="549250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109313" y="31868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109313" y="40974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109313" y="54880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 rot="5400000">
            <a:off x="4482465" y="486346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8" name="直接箭头连接符 17"/>
          <p:cNvCxnSpPr>
            <a:stCxn id="5" idx="3"/>
            <a:endCxn id="13" idx="1"/>
          </p:cNvCxnSpPr>
          <p:nvPr/>
        </p:nvCxnSpPr>
        <p:spPr>
          <a:xfrm flipV="1">
            <a:off x="1893570" y="3425825"/>
            <a:ext cx="2215515" cy="44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6" idx="3"/>
            <a:endCxn id="14" idx="1"/>
          </p:cNvCxnSpPr>
          <p:nvPr/>
        </p:nvCxnSpPr>
        <p:spPr>
          <a:xfrm flipV="1">
            <a:off x="1893570" y="4336415"/>
            <a:ext cx="2215515" cy="44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2" idx="3"/>
            <a:endCxn id="15" idx="1"/>
          </p:cNvCxnSpPr>
          <p:nvPr/>
        </p:nvCxnSpPr>
        <p:spPr>
          <a:xfrm flipV="1">
            <a:off x="1893570" y="5727065"/>
            <a:ext cx="2215515" cy="44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" idx="3"/>
            <a:endCxn id="14" idx="1"/>
          </p:cNvCxnSpPr>
          <p:nvPr/>
        </p:nvCxnSpPr>
        <p:spPr>
          <a:xfrm>
            <a:off x="1893570" y="3430270"/>
            <a:ext cx="2215515" cy="9061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5" idx="3"/>
            <a:endCxn id="15" idx="1"/>
          </p:cNvCxnSpPr>
          <p:nvPr/>
        </p:nvCxnSpPr>
        <p:spPr>
          <a:xfrm>
            <a:off x="1893570" y="3430270"/>
            <a:ext cx="2215515" cy="22967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6" idx="3"/>
            <a:endCxn id="13" idx="1"/>
          </p:cNvCxnSpPr>
          <p:nvPr/>
        </p:nvCxnSpPr>
        <p:spPr>
          <a:xfrm flipV="1">
            <a:off x="1893570" y="3425825"/>
            <a:ext cx="2215515" cy="9150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6" idx="3"/>
            <a:endCxn id="15" idx="1"/>
          </p:cNvCxnSpPr>
          <p:nvPr/>
        </p:nvCxnSpPr>
        <p:spPr>
          <a:xfrm>
            <a:off x="1893570" y="4340860"/>
            <a:ext cx="2215515" cy="13862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3"/>
            <a:endCxn id="14" idx="1"/>
          </p:cNvCxnSpPr>
          <p:nvPr/>
        </p:nvCxnSpPr>
        <p:spPr>
          <a:xfrm flipV="1">
            <a:off x="1893570" y="4336415"/>
            <a:ext cx="2215515" cy="13950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2" idx="3"/>
            <a:endCxn id="13" idx="1"/>
          </p:cNvCxnSpPr>
          <p:nvPr/>
        </p:nvCxnSpPr>
        <p:spPr>
          <a:xfrm flipV="1">
            <a:off x="1893570" y="3425825"/>
            <a:ext cx="2215515" cy="230568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309110" y="6150610"/>
            <a:ext cx="5558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应用</a:t>
            </a:r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MVBA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实现对交易的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共识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5039360" y="3093085"/>
            <a:ext cx="3183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203325" y="6150610"/>
            <a:ext cx="34391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1. 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将带签名的</a:t>
            </a:r>
            <a:r>
              <a:rPr lang="zh-CN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交易多播到全网</a:t>
            </a:r>
            <a:endParaRPr lang="zh-CN" altLang="en-US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894840" y="3114040"/>
            <a:ext cx="11315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904365" y="4022090"/>
            <a:ext cx="12458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923415" y="5409565"/>
            <a:ext cx="12058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62" name="直接箭头连接符 61"/>
          <p:cNvCxnSpPr/>
          <p:nvPr/>
        </p:nvCxnSpPr>
        <p:spPr>
          <a:xfrm flipV="1">
            <a:off x="9758680" y="435673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1294745" y="3208655"/>
            <a:ext cx="410845" cy="269938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fontAlgn="auto">
              <a:lnSpc>
                <a:spcPts val="1780"/>
              </a:lnSpc>
              <a:spcBef>
                <a:spcPts val="0"/>
              </a:spcBef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直接实现 交易</a:t>
            </a:r>
            <a:r>
              <a:rPr lang="en-US" altLang="zh-CN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-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签名对 的共识</a:t>
            </a:r>
            <a:endParaRPr lang="zh-CN" altLang="en-US" sz="1600"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044440" y="3041015"/>
            <a:ext cx="5379720" cy="3109595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904365" y="3041015"/>
            <a:ext cx="2204085" cy="3109595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>
            <a:off x="5024755" y="3454400"/>
            <a:ext cx="3413760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9758680" y="3446145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9758680" y="5736590"/>
            <a:ext cx="669290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5025390" y="3996690"/>
            <a:ext cx="3183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72" name="直接箭头连接符 71"/>
          <p:cNvCxnSpPr/>
          <p:nvPr/>
        </p:nvCxnSpPr>
        <p:spPr>
          <a:xfrm flipV="1">
            <a:off x="5033010" y="4343400"/>
            <a:ext cx="339280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036820" y="5381625"/>
            <a:ext cx="31832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={(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tx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)} : |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| =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n-f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5044440" y="5715000"/>
            <a:ext cx="3394075" cy="2794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9867900" y="3067685"/>
            <a:ext cx="363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867900" y="3971290"/>
            <a:ext cx="363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867900" y="5356225"/>
            <a:ext cx="3638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B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j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10424388" y="31868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10424388" y="40974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0424388" y="548234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8412480" y="3143885"/>
            <a:ext cx="1530350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2000" b="1"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通信最优的</a:t>
            </a:r>
            <a:endParaRPr lang="zh-CN" altLang="en-US" b="1">
              <a:solidFill>
                <a:srgbClr val="FFC000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MVBA</a:t>
            </a:r>
            <a:endParaRPr lang="zh-CN" altLang="en-US" sz="1600" b="1">
              <a:sym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 rot="5400000">
            <a:off x="1234440" y="4927600"/>
            <a:ext cx="489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 rot="5400000">
            <a:off x="10708640" y="486537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24833" y="25543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163538" y="25543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163538" y="346494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63538" y="48555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35" name="直接箭头连接符 34"/>
          <p:cNvCxnSpPr>
            <a:stCxn id="9" idx="3"/>
            <a:endCxn id="31" idx="1"/>
          </p:cNvCxnSpPr>
          <p:nvPr/>
        </p:nvCxnSpPr>
        <p:spPr>
          <a:xfrm>
            <a:off x="4747895" y="2806065"/>
            <a:ext cx="141541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3"/>
            <a:endCxn id="32" idx="1"/>
          </p:cNvCxnSpPr>
          <p:nvPr/>
        </p:nvCxnSpPr>
        <p:spPr>
          <a:xfrm>
            <a:off x="4747895" y="2806065"/>
            <a:ext cx="1415415" cy="9105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9" idx="3"/>
            <a:endCxn id="33" idx="1"/>
          </p:cNvCxnSpPr>
          <p:nvPr/>
        </p:nvCxnSpPr>
        <p:spPr>
          <a:xfrm>
            <a:off x="4747895" y="2806065"/>
            <a:ext cx="1415415" cy="230124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67550" y="2454910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6536690" y="423100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343493" y="255499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3" name="直接箭头连接符 2"/>
          <p:cNvCxnSpPr>
            <a:stCxn id="31" idx="3"/>
            <a:endCxn id="2" idx="1"/>
          </p:cNvCxnSpPr>
          <p:nvPr/>
        </p:nvCxnSpPr>
        <p:spPr>
          <a:xfrm>
            <a:off x="7086600" y="2817495"/>
            <a:ext cx="1256665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32" idx="3"/>
            <a:endCxn id="2" idx="1"/>
          </p:cNvCxnSpPr>
          <p:nvPr/>
        </p:nvCxnSpPr>
        <p:spPr>
          <a:xfrm flipV="1">
            <a:off x="7086600" y="2818130"/>
            <a:ext cx="1256665" cy="90995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33" idx="3"/>
            <a:endCxn id="2" idx="1"/>
          </p:cNvCxnSpPr>
          <p:nvPr/>
        </p:nvCxnSpPr>
        <p:spPr>
          <a:xfrm flipV="1">
            <a:off x="7086600" y="2818130"/>
            <a:ext cx="1256665" cy="2300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82155" y="3070225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7550" y="4288790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9640" y="2454910"/>
            <a:ext cx="136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5990" y="3013075"/>
            <a:ext cx="136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22190" y="4288790"/>
            <a:ext cx="136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39005" y="2454910"/>
            <a:ext cx="3604260" cy="3051175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0060" y="3041650"/>
            <a:ext cx="4340860" cy="28613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输入</a:t>
            </a:r>
            <a:r>
              <a:rPr lang="en-US" altLang="zh-CN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消息</a:t>
            </a:r>
            <a:r>
              <a:rPr lang="en-US" altLang="zh-CN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/</a:t>
            </a:r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交易：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lvl="1"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Encode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→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,...,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         </a:t>
            </a:r>
            <a:endParaRPr lang="en-US" altLang="zh-CN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计算消息的抹除码</a:t>
            </a:r>
            <a:endParaRPr lang="zh-CN" altLang="en-US" sz="16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endParaRPr lang="en-US" altLang="zh-CN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VCom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,...,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→ vc, aux       </a:t>
            </a:r>
            <a:endParaRPr lang="en-US" altLang="zh-CN" i="1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计算抹除码的矢量承诺</a:t>
            </a:r>
            <a:endParaRPr lang="zh-CN" altLang="en-US" sz="16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endParaRPr lang="en-US" altLang="zh-CN" i="1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for each i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: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Open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vc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,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aux,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→ 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</a:t>
            </a:r>
            <a:endParaRPr lang="en-US" altLang="zh-CN" i="1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计算每个编码位置的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openness</a:t>
            </a:r>
            <a:endParaRPr lang="en-US" altLang="zh-CN" sz="1600" i="1" baseline="-250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11489055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为实现通信最优的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，构造全新的可证明信息扩散协议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Provable Dispersal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kumimoji="0" lang="en-US" altLang="zh-CN" sz="2400" b="1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15485" y="5506085"/>
            <a:ext cx="41033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Provable Dispersal (PD)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8855" y="3242310"/>
            <a:ext cx="31553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输出</a:t>
            </a:r>
            <a:r>
              <a:rPr lang="en-US" altLang="zh-CN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锁定证明：</a:t>
            </a:r>
            <a:endParaRPr lang="zh-CN" altLang="en-US" b="1">
              <a:solidFill>
                <a:srgbClr val="7030A0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 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 Lock_proof =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vc,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）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// </a:t>
            </a:r>
            <a:r>
              <a:rPr lang="zh-CN" altLang="en-US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锁定证明</a:t>
            </a:r>
            <a:endParaRPr lang="zh-CN" altLang="en-US" b="1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b="1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保证消息</a:t>
            </a:r>
            <a:r>
              <a:rPr lang="en-US" altLang="zh-CN" b="1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m</a:t>
            </a:r>
            <a:r>
              <a:rPr lang="zh-CN" altLang="en-US" b="1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一定能够恢复</a:t>
            </a:r>
            <a:endParaRPr lang="zh-CN" altLang="en-US" b="1">
              <a:solidFill>
                <a:srgbClr val="C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824833" y="25543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163538" y="25543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163538" y="346494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6163538" y="48555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35" name="直接箭头连接符 34"/>
          <p:cNvCxnSpPr>
            <a:stCxn id="9" idx="3"/>
            <a:endCxn id="31" idx="1"/>
          </p:cNvCxnSpPr>
          <p:nvPr/>
        </p:nvCxnSpPr>
        <p:spPr>
          <a:xfrm>
            <a:off x="4747895" y="2806065"/>
            <a:ext cx="141541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9" idx="3"/>
            <a:endCxn id="32" idx="1"/>
          </p:cNvCxnSpPr>
          <p:nvPr/>
        </p:nvCxnSpPr>
        <p:spPr>
          <a:xfrm>
            <a:off x="4747895" y="2806065"/>
            <a:ext cx="1415415" cy="91059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9" idx="3"/>
            <a:endCxn id="33" idx="1"/>
          </p:cNvCxnSpPr>
          <p:nvPr/>
        </p:nvCxnSpPr>
        <p:spPr>
          <a:xfrm>
            <a:off x="4747895" y="2806065"/>
            <a:ext cx="1415415" cy="230124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7067550" y="2454910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 rot="5400000">
            <a:off x="6536690" y="423100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8343493" y="255499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3" name="直接箭头连接符 2"/>
          <p:cNvCxnSpPr>
            <a:stCxn id="31" idx="3"/>
            <a:endCxn id="2" idx="1"/>
          </p:cNvCxnSpPr>
          <p:nvPr/>
        </p:nvCxnSpPr>
        <p:spPr>
          <a:xfrm>
            <a:off x="7086600" y="2817495"/>
            <a:ext cx="1256665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32" idx="3"/>
            <a:endCxn id="2" idx="1"/>
          </p:cNvCxnSpPr>
          <p:nvPr/>
        </p:nvCxnSpPr>
        <p:spPr>
          <a:xfrm flipV="1">
            <a:off x="7086600" y="2818130"/>
            <a:ext cx="1256665" cy="90995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>
            <a:stCxn id="33" idx="3"/>
            <a:endCxn id="2" idx="1"/>
          </p:cNvCxnSpPr>
          <p:nvPr/>
        </p:nvCxnSpPr>
        <p:spPr>
          <a:xfrm flipV="1">
            <a:off x="7086600" y="2818130"/>
            <a:ext cx="1256665" cy="2300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082155" y="3070225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67550" y="4288790"/>
            <a:ext cx="10572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σ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39640" y="2454910"/>
            <a:ext cx="136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745990" y="3013075"/>
            <a:ext cx="136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22190" y="4288790"/>
            <a:ext cx="13601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(vc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)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39005" y="2454910"/>
            <a:ext cx="3604260" cy="3051175"/>
          </a:xfrm>
          <a:prstGeom prst="rect">
            <a:avLst/>
          </a:prstGeom>
          <a:noFill/>
          <a:ln w="41275">
            <a:solidFill>
              <a:schemeClr val="accent5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80060" y="3041650"/>
            <a:ext cx="4340860" cy="28613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输入</a:t>
            </a:r>
            <a:r>
              <a:rPr lang="en-US" altLang="zh-CN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消息</a:t>
            </a:r>
            <a:r>
              <a:rPr lang="en-US" altLang="zh-CN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/</a:t>
            </a:r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交易：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endParaRPr lang="en-US" altLang="zh-CN" i="1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lvl="1"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Encode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→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,...,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         </a:t>
            </a:r>
            <a:endParaRPr lang="en-US" altLang="zh-CN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计算消息的抹除码</a:t>
            </a:r>
            <a:endParaRPr lang="zh-CN" altLang="en-US" sz="16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endParaRPr lang="en-US" altLang="zh-CN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VCom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,...,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→ vc, aux       </a:t>
            </a:r>
            <a:endParaRPr lang="en-US" altLang="zh-CN" i="1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计算抹除码的矢量承诺</a:t>
            </a:r>
            <a:endParaRPr lang="zh-CN" altLang="en-US" sz="16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endParaRPr lang="en-US" altLang="zh-CN" i="1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for each i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: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Open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vc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,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aux,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s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)  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→ </a:t>
            </a:r>
            <a:r>
              <a:rPr lang="zh-CN" altLang="en-US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π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i</a:t>
            </a:r>
            <a:r>
              <a:rPr lang="en-US" altLang="zh-CN" i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</a:t>
            </a:r>
            <a:endParaRPr lang="en-US" altLang="zh-CN" i="1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  <a:p>
            <a:pPr lvl="1"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计算每个编码位置的</a:t>
            </a:r>
            <a:r>
              <a:rPr lang="en-US" altLang="zh-CN" sz="160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openness</a:t>
            </a:r>
            <a:endParaRPr lang="en-US" altLang="zh-CN" sz="1600" i="1" baseline="-250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18855" y="3242310"/>
            <a:ext cx="315531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输出</a:t>
            </a:r>
            <a:r>
              <a:rPr lang="en-US" altLang="zh-CN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b="1">
                <a:solidFill>
                  <a:srgbClr val="7030A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锁定证明：</a:t>
            </a:r>
            <a:endParaRPr lang="zh-CN" altLang="en-US" b="1">
              <a:solidFill>
                <a:srgbClr val="7030A0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 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 Lock_proof =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vc,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σ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）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    // </a:t>
            </a:r>
            <a:r>
              <a:rPr lang="zh-CN" altLang="en-US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锁定证明</a:t>
            </a:r>
            <a:endParaRPr lang="zh-CN" altLang="en-US" b="1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  <a:p>
            <a:pPr algn="l"/>
            <a:r>
              <a:rPr lang="en-US" altLang="zh-CN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 </a:t>
            </a:r>
            <a:r>
              <a:rPr lang="en-US" altLang="zh-CN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// </a:t>
            </a:r>
            <a:r>
              <a:rPr lang="zh-CN" altLang="en-US" b="1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保证消息</a:t>
            </a:r>
            <a:r>
              <a:rPr lang="en-US" altLang="zh-CN" b="1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m</a:t>
            </a:r>
            <a:r>
              <a:rPr lang="zh-CN" altLang="en-US" b="1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  <a:sym typeface="+mn-ea"/>
              </a:rPr>
              <a:t>一定能够恢复</a:t>
            </a:r>
            <a:endParaRPr lang="zh-CN" altLang="en-US" b="1">
              <a:solidFill>
                <a:srgbClr val="C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11489055" cy="10147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为实现通信最优的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，构造全新的可证明信息扩散协议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Provable Dispersal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1" indent="0" fontAlgn="auto">
              <a:lnSpc>
                <a:spcPct val="100000"/>
              </a:lnSpc>
              <a:buFont typeface="Arial" panose="020B0604020202020204" pitchFamily="34" charset="0"/>
              <a:buNone/>
            </a:pPr>
            <a:endParaRPr kumimoji="0" lang="en-US" altLang="zh-CN" sz="2400" b="1" dirty="0" smtClean="0">
              <a:solidFill>
                <a:srgbClr val="C0000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+mn-ea"/>
            </a:endParaRPr>
          </a:p>
        </p:txBody>
      </p:sp>
      <p:sp>
        <p:nvSpPr>
          <p:cNvPr id="16" name="爆炸形 1 15"/>
          <p:cNvSpPr/>
          <p:nvPr/>
        </p:nvSpPr>
        <p:spPr>
          <a:xfrm>
            <a:off x="8459470" y="4606290"/>
            <a:ext cx="4076065" cy="2806065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2000" b="1"/>
              <a:t>存在</a:t>
            </a:r>
            <a:r>
              <a:rPr lang="en-US" altLang="zh-CN" sz="2000" b="1"/>
              <a:t> Recast </a:t>
            </a:r>
            <a:r>
              <a:rPr lang="zh-CN" altLang="en-US" sz="2000" b="1"/>
              <a:t>协议</a:t>
            </a:r>
            <a:endParaRPr lang="zh-CN" altLang="en-US" sz="2000" b="1"/>
          </a:p>
          <a:p>
            <a:pPr algn="ctr"/>
            <a:r>
              <a:rPr lang="zh-CN" altLang="en-US" sz="2000" b="1"/>
              <a:t>使所有节点共同恢复出一致的消息</a:t>
            </a:r>
            <a:endParaRPr lang="zh-CN" altLang="en-US" sz="2000" b="1"/>
          </a:p>
        </p:txBody>
      </p:sp>
      <p:sp>
        <p:nvSpPr>
          <p:cNvPr id="17" name="文本框 16"/>
          <p:cNvSpPr txBox="1"/>
          <p:nvPr/>
        </p:nvSpPr>
        <p:spPr>
          <a:xfrm>
            <a:off x="4515485" y="5506085"/>
            <a:ext cx="410337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Provable Dispersal (PD)</a:t>
            </a:r>
            <a:endParaRPr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圆角矩形 44"/>
          <p:cNvSpPr/>
          <p:nvPr/>
        </p:nvSpPr>
        <p:spPr>
          <a:xfrm>
            <a:off x="3502025" y="223647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66" idx="3"/>
          </p:cNvCxnSpPr>
          <p:nvPr/>
        </p:nvCxnSpPr>
        <p:spPr>
          <a:xfrm>
            <a:off x="4551680" y="351536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7980680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通信最优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的构造方法之一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7073" y="23613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7073" y="3271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57073" y="46625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080363" y="261277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080363" y="352336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080363" y="491401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083435" y="410845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03960" y="226695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03960" y="31775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203325" y="456755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4001770" y="403034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2741930" y="2613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778125" y="226695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787650" y="317500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806700" y="456247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93" name="直接箭头连接符 92"/>
          <p:cNvCxnSpPr>
            <a:stCxn id="65" idx="3"/>
          </p:cNvCxnSpPr>
          <p:nvPr/>
        </p:nvCxnSpPr>
        <p:spPr>
          <a:xfrm>
            <a:off x="4551680" y="260540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/>
          <p:cNvSpPr txBox="1"/>
          <p:nvPr/>
        </p:nvSpPr>
        <p:spPr>
          <a:xfrm rot="5400000">
            <a:off x="422910" y="409575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7690" y="333946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4377690" y="333946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直接箭头连接符 11"/>
          <p:cNvCxnSpPr/>
          <p:nvPr/>
        </p:nvCxnSpPr>
        <p:spPr>
          <a:xfrm>
            <a:off x="2733040" y="350837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733040" y="4899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7" idx="3"/>
          </p:cNvCxnSpPr>
          <p:nvPr/>
        </p:nvCxnSpPr>
        <p:spPr>
          <a:xfrm>
            <a:off x="4551680" y="490664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556760" y="22809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0730" y="3188970"/>
            <a:ext cx="72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5335" y="457644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00" y="322199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000" y="23114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78000" y="461264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628618" y="23536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628618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28618" y="326428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圆角矩形 44"/>
          <p:cNvSpPr/>
          <p:nvPr/>
        </p:nvSpPr>
        <p:spPr>
          <a:xfrm>
            <a:off x="3502025" y="223647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66" idx="3"/>
          </p:cNvCxnSpPr>
          <p:nvPr/>
        </p:nvCxnSpPr>
        <p:spPr>
          <a:xfrm>
            <a:off x="4551680" y="351536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7980680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通信最优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的构造方法之一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7073" y="23613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7073" y="3271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57073" y="46625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080363" y="261277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080363" y="352336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080363" y="491401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083435" y="410845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03960" y="226695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03960" y="31775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203325" y="456755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4001770" y="403034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2741930" y="2613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778125" y="226695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787650" y="317500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806700" y="456247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93" name="直接箭头连接符 92"/>
          <p:cNvCxnSpPr>
            <a:stCxn id="65" idx="3"/>
          </p:cNvCxnSpPr>
          <p:nvPr/>
        </p:nvCxnSpPr>
        <p:spPr>
          <a:xfrm>
            <a:off x="4551680" y="260540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248753" y="235941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248753" y="327000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248753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396230" y="2311400"/>
            <a:ext cx="1033145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非最优的</a:t>
            </a:r>
            <a:r>
              <a:rPr lang="zh-CN" altLang="en-US" sz="1600" b="1">
                <a:sym typeface="+mn-ea"/>
              </a:rPr>
              <a:t>MVBA</a:t>
            </a:r>
            <a:endParaRPr lang="zh-CN" altLang="en-US" sz="1600" b="1"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 rot="5400000">
            <a:off x="422910" y="409575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7690" y="333946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4377690" y="333946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文本框 109"/>
          <p:cNvSpPr txBox="1"/>
          <p:nvPr/>
        </p:nvSpPr>
        <p:spPr>
          <a:xfrm rot="5400000">
            <a:off x="7533005" y="403796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33040" y="350837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733040" y="4899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7" idx="3"/>
          </p:cNvCxnSpPr>
          <p:nvPr/>
        </p:nvCxnSpPr>
        <p:spPr>
          <a:xfrm>
            <a:off x="4551680" y="490664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897245" y="2621280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897245" y="352488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897245" y="490156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556760" y="22809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0730" y="3188970"/>
            <a:ext cx="72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5335" y="457644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03975" y="231140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03975" y="318897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03975" y="4576445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00" y="322199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000" y="23114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78000" y="461264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628618" y="23536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628618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28618" y="326428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" name="圆角矩形 44"/>
          <p:cNvSpPr/>
          <p:nvPr/>
        </p:nvSpPr>
        <p:spPr>
          <a:xfrm>
            <a:off x="3502025" y="223647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66" idx="3"/>
          </p:cNvCxnSpPr>
          <p:nvPr/>
        </p:nvCxnSpPr>
        <p:spPr>
          <a:xfrm>
            <a:off x="4551680" y="351536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7980680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通信最优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的构造方法之一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7073" y="23613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7073" y="3271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57073" y="46625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080363" y="261277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080363" y="352336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080363" y="491401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083435" y="410845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03960" y="226695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03960" y="31775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203325" y="456755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4001770" y="403034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2741930" y="2613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778125" y="226695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787650" y="317500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806700" y="456247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93" name="直接箭头连接符 92"/>
          <p:cNvCxnSpPr>
            <a:stCxn id="65" idx="3"/>
          </p:cNvCxnSpPr>
          <p:nvPr/>
        </p:nvCxnSpPr>
        <p:spPr>
          <a:xfrm>
            <a:off x="4551680" y="260540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248753" y="235941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248753" y="327000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248753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396230" y="2311400"/>
            <a:ext cx="1033145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非最优的MVBA</a:t>
            </a:r>
            <a:endParaRPr lang="zh-CN" altLang="en-US" sz="1600" b="1"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 rot="5400000">
            <a:off x="422910" y="409575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7690" y="333946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4377690" y="333946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文本框 109"/>
          <p:cNvSpPr txBox="1"/>
          <p:nvPr/>
        </p:nvSpPr>
        <p:spPr>
          <a:xfrm rot="5400000">
            <a:off x="7533005" y="403796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33040" y="350837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733040" y="4899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7" idx="3"/>
          </p:cNvCxnSpPr>
          <p:nvPr/>
        </p:nvCxnSpPr>
        <p:spPr>
          <a:xfrm>
            <a:off x="4551680" y="490664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897245" y="2621280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897245" y="352488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897245" y="490156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556760" y="22809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0730" y="3188970"/>
            <a:ext cx="72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5335" y="457644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03975" y="231140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03975" y="318897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03975" y="4576445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468995" y="3417570"/>
            <a:ext cx="1064895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ym typeface="+mn-ea"/>
              </a:rPr>
              <a:t>Recast</a:t>
            </a:r>
            <a:r>
              <a:rPr lang="zh-CN" altLang="en-US" sz="1600">
                <a:sym typeface="+mn-ea"/>
              </a:rPr>
              <a:t>_</a:t>
            </a:r>
            <a:r>
              <a:rPr lang="en-US" altLang="zh-CN" sz="1600">
                <a:sym typeface="+mn-ea"/>
              </a:rPr>
              <a:t>x</a:t>
            </a:r>
            <a:endParaRPr lang="en-US" altLang="zh-CN" sz="1600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00" y="322199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000" y="23114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78000" y="461264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628618" y="23536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628618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28618" y="326428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0" name="直接箭头连接符 39"/>
          <p:cNvCxnSpPr>
            <a:stCxn id="103" idx="3"/>
          </p:cNvCxnSpPr>
          <p:nvPr/>
        </p:nvCxnSpPr>
        <p:spPr>
          <a:xfrm>
            <a:off x="8171815" y="2610485"/>
            <a:ext cx="328930" cy="8077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05" idx="3"/>
          </p:cNvCxnSpPr>
          <p:nvPr/>
        </p:nvCxnSpPr>
        <p:spPr>
          <a:xfrm flipV="1">
            <a:off x="8171815" y="4032250"/>
            <a:ext cx="367665" cy="87376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4" idx="3"/>
            <a:endCxn id="39" idx="1"/>
          </p:cNvCxnSpPr>
          <p:nvPr/>
        </p:nvCxnSpPr>
        <p:spPr>
          <a:xfrm>
            <a:off x="8171815" y="3521710"/>
            <a:ext cx="297180" cy="19748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10016718" y="236766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016718" y="32782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016718" y="466319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 rot="5400000">
            <a:off x="10300970" y="404622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9497695" y="2807335"/>
            <a:ext cx="556260" cy="6108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9" idx="3"/>
            <a:endCxn id="53" idx="1"/>
          </p:cNvCxnSpPr>
          <p:nvPr/>
        </p:nvCxnSpPr>
        <p:spPr>
          <a:xfrm flipV="1">
            <a:off x="9533890" y="3529330"/>
            <a:ext cx="482600" cy="1898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9516745" y="4022090"/>
            <a:ext cx="537210" cy="6902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9526270" y="311150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516745" y="358076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507220" y="39014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任意多边形 22"/>
          <p:cNvSpPr/>
          <p:nvPr/>
        </p:nvSpPr>
        <p:spPr>
          <a:xfrm>
            <a:off x="8620760" y="3754755"/>
            <a:ext cx="2900045" cy="2583180"/>
          </a:xfrm>
          <a:custGeom>
            <a:avLst/>
            <a:gdLst>
              <a:gd name="connisteX0" fmla="*/ 14605 w 2684145"/>
              <a:gd name="connsiteY0" fmla="*/ 1067435 h 3564255"/>
              <a:gd name="connisteX1" fmla="*/ 0 w 2684145"/>
              <a:gd name="connsiteY1" fmla="*/ 981075 h 3564255"/>
              <a:gd name="connisteX2" fmla="*/ 0 w 2684145"/>
              <a:gd name="connsiteY2" fmla="*/ 894715 h 3564255"/>
              <a:gd name="connisteX3" fmla="*/ 29210 w 2684145"/>
              <a:gd name="connsiteY3" fmla="*/ 807720 h 3564255"/>
              <a:gd name="connisteX4" fmla="*/ 57785 w 2684145"/>
              <a:gd name="connsiteY4" fmla="*/ 735965 h 3564255"/>
              <a:gd name="connisteX5" fmla="*/ 100965 w 2684145"/>
              <a:gd name="connsiteY5" fmla="*/ 663575 h 3564255"/>
              <a:gd name="connisteX6" fmla="*/ 130175 w 2684145"/>
              <a:gd name="connsiteY6" fmla="*/ 591185 h 3564255"/>
              <a:gd name="connisteX7" fmla="*/ 173355 w 2684145"/>
              <a:gd name="connsiteY7" fmla="*/ 504825 h 3564255"/>
              <a:gd name="connisteX8" fmla="*/ 216535 w 2684145"/>
              <a:gd name="connsiteY8" fmla="*/ 418465 h 3564255"/>
              <a:gd name="connisteX9" fmla="*/ 288925 w 2684145"/>
              <a:gd name="connsiteY9" fmla="*/ 331470 h 3564255"/>
              <a:gd name="connisteX10" fmla="*/ 360680 w 2684145"/>
              <a:gd name="connsiteY10" fmla="*/ 259715 h 3564255"/>
              <a:gd name="connisteX11" fmla="*/ 461645 w 2684145"/>
              <a:gd name="connsiteY11" fmla="*/ 201930 h 3564255"/>
              <a:gd name="connisteX12" fmla="*/ 534035 w 2684145"/>
              <a:gd name="connsiteY12" fmla="*/ 144145 h 3564255"/>
              <a:gd name="connisteX13" fmla="*/ 606425 w 2684145"/>
              <a:gd name="connsiteY13" fmla="*/ 114935 h 3564255"/>
              <a:gd name="connisteX14" fmla="*/ 692785 w 2684145"/>
              <a:gd name="connsiteY14" fmla="*/ 86360 h 3564255"/>
              <a:gd name="connisteX15" fmla="*/ 765175 w 2684145"/>
              <a:gd name="connsiteY15" fmla="*/ 57150 h 3564255"/>
              <a:gd name="connisteX16" fmla="*/ 866140 w 2684145"/>
              <a:gd name="connsiteY16" fmla="*/ 43180 h 3564255"/>
              <a:gd name="connisteX17" fmla="*/ 967105 w 2684145"/>
              <a:gd name="connsiteY17" fmla="*/ 13970 h 3564255"/>
              <a:gd name="connisteX18" fmla="*/ 1053465 w 2684145"/>
              <a:gd name="connsiteY18" fmla="*/ 13970 h 3564255"/>
              <a:gd name="connisteX19" fmla="*/ 1169035 w 2684145"/>
              <a:gd name="connsiteY19" fmla="*/ 0 h 3564255"/>
              <a:gd name="connisteX20" fmla="*/ 1241425 w 2684145"/>
              <a:gd name="connsiteY20" fmla="*/ 0 h 3564255"/>
              <a:gd name="connisteX21" fmla="*/ 1356995 w 2684145"/>
              <a:gd name="connsiteY21" fmla="*/ 0 h 3564255"/>
              <a:gd name="connisteX22" fmla="*/ 1486535 w 2684145"/>
              <a:gd name="connsiteY22" fmla="*/ 0 h 3564255"/>
              <a:gd name="connisteX23" fmla="*/ 1572895 w 2684145"/>
              <a:gd name="connsiteY23" fmla="*/ 0 h 3564255"/>
              <a:gd name="connisteX24" fmla="*/ 1645285 w 2684145"/>
              <a:gd name="connsiteY24" fmla="*/ 0 h 3564255"/>
              <a:gd name="connisteX25" fmla="*/ 1717675 w 2684145"/>
              <a:gd name="connsiteY25" fmla="*/ 13970 h 3564255"/>
              <a:gd name="connisteX26" fmla="*/ 1804035 w 2684145"/>
              <a:gd name="connsiteY26" fmla="*/ 28575 h 3564255"/>
              <a:gd name="connisteX27" fmla="*/ 1905000 w 2684145"/>
              <a:gd name="connsiteY27" fmla="*/ 71755 h 3564255"/>
              <a:gd name="connisteX28" fmla="*/ 1977390 w 2684145"/>
              <a:gd name="connsiteY28" fmla="*/ 100965 h 3564255"/>
              <a:gd name="connisteX29" fmla="*/ 2049145 w 2684145"/>
              <a:gd name="connsiteY29" fmla="*/ 144145 h 3564255"/>
              <a:gd name="connisteX30" fmla="*/ 2121535 w 2684145"/>
              <a:gd name="connsiteY30" fmla="*/ 187325 h 3564255"/>
              <a:gd name="connisteX31" fmla="*/ 2179320 w 2684145"/>
              <a:gd name="connsiteY31" fmla="*/ 259715 h 3564255"/>
              <a:gd name="connisteX32" fmla="*/ 2222500 w 2684145"/>
              <a:gd name="connsiteY32" fmla="*/ 331470 h 3564255"/>
              <a:gd name="connisteX33" fmla="*/ 2280285 w 2684145"/>
              <a:gd name="connsiteY33" fmla="*/ 418465 h 3564255"/>
              <a:gd name="connisteX34" fmla="*/ 2323465 w 2684145"/>
              <a:gd name="connsiteY34" fmla="*/ 504825 h 3564255"/>
              <a:gd name="connisteX35" fmla="*/ 2381250 w 2684145"/>
              <a:gd name="connsiteY35" fmla="*/ 605790 h 3564255"/>
              <a:gd name="connisteX36" fmla="*/ 2439035 w 2684145"/>
              <a:gd name="connsiteY36" fmla="*/ 692150 h 3564255"/>
              <a:gd name="connisteX37" fmla="*/ 2467610 w 2684145"/>
              <a:gd name="connsiteY37" fmla="*/ 779145 h 3564255"/>
              <a:gd name="connisteX38" fmla="*/ 2496820 w 2684145"/>
              <a:gd name="connsiteY38" fmla="*/ 865505 h 3564255"/>
              <a:gd name="connisteX39" fmla="*/ 2525395 w 2684145"/>
              <a:gd name="connsiteY39" fmla="*/ 952500 h 3564255"/>
              <a:gd name="connisteX40" fmla="*/ 2554605 w 2684145"/>
              <a:gd name="connsiteY40" fmla="*/ 1038860 h 3564255"/>
              <a:gd name="connisteX41" fmla="*/ 2583180 w 2684145"/>
              <a:gd name="connsiteY41" fmla="*/ 1125220 h 3564255"/>
              <a:gd name="connisteX42" fmla="*/ 2597785 w 2684145"/>
              <a:gd name="connsiteY42" fmla="*/ 1197610 h 3564255"/>
              <a:gd name="connisteX43" fmla="*/ 2612390 w 2684145"/>
              <a:gd name="connsiteY43" fmla="*/ 1283970 h 3564255"/>
              <a:gd name="connisteX44" fmla="*/ 2626360 w 2684145"/>
              <a:gd name="connsiteY44" fmla="*/ 1384935 h 3564255"/>
              <a:gd name="connisteX45" fmla="*/ 2655570 w 2684145"/>
              <a:gd name="connsiteY45" fmla="*/ 1471930 h 3564255"/>
              <a:gd name="connisteX46" fmla="*/ 2655570 w 2684145"/>
              <a:gd name="connsiteY46" fmla="*/ 1543685 h 3564255"/>
              <a:gd name="connisteX47" fmla="*/ 2670175 w 2684145"/>
              <a:gd name="connsiteY47" fmla="*/ 1630680 h 3564255"/>
              <a:gd name="connisteX48" fmla="*/ 2684145 w 2684145"/>
              <a:gd name="connsiteY48" fmla="*/ 1702435 h 3564255"/>
              <a:gd name="connisteX49" fmla="*/ 2684145 w 2684145"/>
              <a:gd name="connsiteY49" fmla="*/ 1774825 h 3564255"/>
              <a:gd name="connisteX50" fmla="*/ 2684145 w 2684145"/>
              <a:gd name="connsiteY50" fmla="*/ 1847215 h 3564255"/>
              <a:gd name="connisteX51" fmla="*/ 2684145 w 2684145"/>
              <a:gd name="connsiteY51" fmla="*/ 1933575 h 3564255"/>
              <a:gd name="connisteX52" fmla="*/ 2684145 w 2684145"/>
              <a:gd name="connsiteY52" fmla="*/ 2005965 h 3564255"/>
              <a:gd name="connisteX53" fmla="*/ 2684145 w 2684145"/>
              <a:gd name="connsiteY53" fmla="*/ 2092325 h 3564255"/>
              <a:gd name="connisteX54" fmla="*/ 2684145 w 2684145"/>
              <a:gd name="connsiteY54" fmla="*/ 2178685 h 3564255"/>
              <a:gd name="connisteX55" fmla="*/ 2684145 w 2684145"/>
              <a:gd name="connsiteY55" fmla="*/ 2251075 h 3564255"/>
              <a:gd name="connisteX56" fmla="*/ 2684145 w 2684145"/>
              <a:gd name="connsiteY56" fmla="*/ 2337435 h 3564255"/>
              <a:gd name="connisteX57" fmla="*/ 2670175 w 2684145"/>
              <a:gd name="connsiteY57" fmla="*/ 2409825 h 3564255"/>
              <a:gd name="connisteX58" fmla="*/ 2640965 w 2684145"/>
              <a:gd name="connsiteY58" fmla="*/ 2496185 h 3564255"/>
              <a:gd name="connisteX59" fmla="*/ 2626360 w 2684145"/>
              <a:gd name="connsiteY59" fmla="*/ 2583180 h 3564255"/>
              <a:gd name="connisteX60" fmla="*/ 2612390 w 2684145"/>
              <a:gd name="connsiteY60" fmla="*/ 2654935 h 3564255"/>
              <a:gd name="connisteX61" fmla="*/ 2583180 w 2684145"/>
              <a:gd name="connsiteY61" fmla="*/ 2741930 h 3564255"/>
              <a:gd name="connisteX62" fmla="*/ 2554605 w 2684145"/>
              <a:gd name="connsiteY62" fmla="*/ 2828290 h 3564255"/>
              <a:gd name="connisteX63" fmla="*/ 2525395 w 2684145"/>
              <a:gd name="connsiteY63" fmla="*/ 2900680 h 3564255"/>
              <a:gd name="connisteX64" fmla="*/ 2482215 w 2684145"/>
              <a:gd name="connsiteY64" fmla="*/ 2972435 h 3564255"/>
              <a:gd name="connisteX65" fmla="*/ 2439035 w 2684145"/>
              <a:gd name="connsiteY65" fmla="*/ 3044825 h 3564255"/>
              <a:gd name="connisteX66" fmla="*/ 2381250 w 2684145"/>
              <a:gd name="connsiteY66" fmla="*/ 3117215 h 3564255"/>
              <a:gd name="connisteX67" fmla="*/ 2294890 w 2684145"/>
              <a:gd name="connsiteY67" fmla="*/ 3188970 h 3564255"/>
              <a:gd name="connisteX68" fmla="*/ 2207895 w 2684145"/>
              <a:gd name="connsiteY68" fmla="*/ 3275965 h 3564255"/>
              <a:gd name="connisteX69" fmla="*/ 2136140 w 2684145"/>
              <a:gd name="connsiteY69" fmla="*/ 3319145 h 3564255"/>
              <a:gd name="connisteX70" fmla="*/ 2035175 w 2684145"/>
              <a:gd name="connsiteY70" fmla="*/ 3376930 h 3564255"/>
              <a:gd name="connisteX71" fmla="*/ 1962785 w 2684145"/>
              <a:gd name="connsiteY71" fmla="*/ 3405505 h 3564255"/>
              <a:gd name="connisteX72" fmla="*/ 1876425 w 2684145"/>
              <a:gd name="connsiteY72" fmla="*/ 3434715 h 3564255"/>
              <a:gd name="connisteX73" fmla="*/ 1789430 w 2684145"/>
              <a:gd name="connsiteY73" fmla="*/ 3463290 h 3564255"/>
              <a:gd name="connisteX74" fmla="*/ 1717675 w 2684145"/>
              <a:gd name="connsiteY74" fmla="*/ 3491865 h 3564255"/>
              <a:gd name="connisteX75" fmla="*/ 1645285 w 2684145"/>
              <a:gd name="connsiteY75" fmla="*/ 3506470 h 3564255"/>
              <a:gd name="connisteX76" fmla="*/ 1572895 w 2684145"/>
              <a:gd name="connsiteY76" fmla="*/ 3521075 h 3564255"/>
              <a:gd name="connisteX77" fmla="*/ 1501140 w 2684145"/>
              <a:gd name="connsiteY77" fmla="*/ 3549650 h 3564255"/>
              <a:gd name="connisteX78" fmla="*/ 1414145 w 2684145"/>
              <a:gd name="connsiteY78" fmla="*/ 3549650 h 3564255"/>
              <a:gd name="connisteX79" fmla="*/ 1342390 w 2684145"/>
              <a:gd name="connsiteY79" fmla="*/ 3564255 h 3564255"/>
              <a:gd name="connisteX80" fmla="*/ 1255395 w 2684145"/>
              <a:gd name="connsiteY80" fmla="*/ 3564255 h 3564255"/>
              <a:gd name="connisteX81" fmla="*/ 1169035 w 2684145"/>
              <a:gd name="connsiteY81" fmla="*/ 3564255 h 3564255"/>
              <a:gd name="connisteX82" fmla="*/ 1096645 w 2684145"/>
              <a:gd name="connsiteY82" fmla="*/ 3564255 h 3564255"/>
              <a:gd name="connisteX83" fmla="*/ 1010285 w 2684145"/>
              <a:gd name="connsiteY83" fmla="*/ 3564255 h 3564255"/>
              <a:gd name="connisteX84" fmla="*/ 909320 w 2684145"/>
              <a:gd name="connsiteY84" fmla="*/ 3549650 h 3564255"/>
              <a:gd name="connisteX85" fmla="*/ 836930 w 2684145"/>
              <a:gd name="connsiteY85" fmla="*/ 3535680 h 3564255"/>
              <a:gd name="connisteX86" fmla="*/ 765175 w 2684145"/>
              <a:gd name="connsiteY86" fmla="*/ 3521075 h 3564255"/>
              <a:gd name="connisteX87" fmla="*/ 678180 w 2684145"/>
              <a:gd name="connsiteY87" fmla="*/ 3477895 h 3564255"/>
              <a:gd name="connisteX88" fmla="*/ 591820 w 2684145"/>
              <a:gd name="connsiteY88" fmla="*/ 3420110 h 3564255"/>
              <a:gd name="connisteX89" fmla="*/ 505460 w 2684145"/>
              <a:gd name="connsiteY89" fmla="*/ 3362325 h 3564255"/>
              <a:gd name="connisteX90" fmla="*/ 433070 w 2684145"/>
              <a:gd name="connsiteY90" fmla="*/ 3289935 h 3564255"/>
              <a:gd name="connisteX91" fmla="*/ 375285 w 2684145"/>
              <a:gd name="connsiteY91" fmla="*/ 3218180 h 3564255"/>
              <a:gd name="connisteX92" fmla="*/ 317500 w 2684145"/>
              <a:gd name="connsiteY92" fmla="*/ 3145790 h 3564255"/>
              <a:gd name="connisteX93" fmla="*/ 274320 w 2684145"/>
              <a:gd name="connsiteY93" fmla="*/ 3059430 h 3564255"/>
              <a:gd name="connisteX94" fmla="*/ 231140 w 2684145"/>
              <a:gd name="connsiteY94" fmla="*/ 2987040 h 3564255"/>
              <a:gd name="connisteX95" fmla="*/ 201930 w 2684145"/>
              <a:gd name="connsiteY95" fmla="*/ 2914650 h 3564255"/>
              <a:gd name="connisteX96" fmla="*/ 173355 w 2684145"/>
              <a:gd name="connsiteY96" fmla="*/ 2828290 h 3564255"/>
              <a:gd name="connisteX97" fmla="*/ 158750 w 2684145"/>
              <a:gd name="connsiteY97" fmla="*/ 2755900 h 3564255"/>
              <a:gd name="connisteX98" fmla="*/ 130175 w 2684145"/>
              <a:gd name="connsiteY98" fmla="*/ 2684145 h 3564255"/>
              <a:gd name="connisteX99" fmla="*/ 115570 w 2684145"/>
              <a:gd name="connsiteY99" fmla="*/ 2597150 h 3564255"/>
              <a:gd name="connisteX100" fmla="*/ 86995 w 2684145"/>
              <a:gd name="connsiteY100" fmla="*/ 2510790 h 3564255"/>
              <a:gd name="connisteX101" fmla="*/ 86995 w 2684145"/>
              <a:gd name="connsiteY101" fmla="*/ 2409825 h 3564255"/>
              <a:gd name="connisteX102" fmla="*/ 86995 w 2684145"/>
              <a:gd name="connsiteY102" fmla="*/ 2323465 h 3564255"/>
              <a:gd name="connisteX103" fmla="*/ 72390 w 2684145"/>
              <a:gd name="connsiteY103" fmla="*/ 2236470 h 3564255"/>
              <a:gd name="connisteX104" fmla="*/ 57785 w 2684145"/>
              <a:gd name="connsiteY104" fmla="*/ 2150110 h 3564255"/>
              <a:gd name="connisteX105" fmla="*/ 43180 w 2684145"/>
              <a:gd name="connsiteY105" fmla="*/ 2019935 h 3564255"/>
              <a:gd name="connisteX106" fmla="*/ 43180 w 2684145"/>
              <a:gd name="connsiteY106" fmla="*/ 1948180 h 3564255"/>
              <a:gd name="connisteX107" fmla="*/ 43180 w 2684145"/>
              <a:gd name="connsiteY107" fmla="*/ 1875790 h 3564255"/>
              <a:gd name="connisteX108" fmla="*/ 43180 w 2684145"/>
              <a:gd name="connsiteY108" fmla="*/ 1803400 h 3564255"/>
              <a:gd name="connisteX109" fmla="*/ 43180 w 2684145"/>
              <a:gd name="connsiteY109" fmla="*/ 1731645 h 3564255"/>
              <a:gd name="connisteX110" fmla="*/ 29210 w 2684145"/>
              <a:gd name="connsiteY110" fmla="*/ 1659255 h 3564255"/>
              <a:gd name="connisteX111" fmla="*/ 29210 w 2684145"/>
              <a:gd name="connsiteY111" fmla="*/ 1587500 h 3564255"/>
              <a:gd name="connisteX112" fmla="*/ 29210 w 2684145"/>
              <a:gd name="connsiteY112" fmla="*/ 1515110 h 3564255"/>
              <a:gd name="connisteX113" fmla="*/ 29210 w 2684145"/>
              <a:gd name="connsiteY113" fmla="*/ 1442720 h 3564255"/>
              <a:gd name="connisteX114" fmla="*/ 29210 w 2684145"/>
              <a:gd name="connsiteY114" fmla="*/ 1370965 h 3564255"/>
              <a:gd name="connisteX115" fmla="*/ 29210 w 2684145"/>
              <a:gd name="connsiteY115" fmla="*/ 1298575 h 3564255"/>
              <a:gd name="connisteX116" fmla="*/ 29210 w 2684145"/>
              <a:gd name="connsiteY116" fmla="*/ 1226185 h 3564255"/>
              <a:gd name="connisteX117" fmla="*/ 29210 w 2684145"/>
              <a:gd name="connsiteY117" fmla="*/ 1154430 h 3564255"/>
              <a:gd name="connisteX118" fmla="*/ 29210 w 2684145"/>
              <a:gd name="connsiteY118" fmla="*/ 1082040 h 3564255"/>
              <a:gd name="connisteX119" fmla="*/ 14605 w 2684145"/>
              <a:gd name="connsiteY119" fmla="*/ 1067435 h 356425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</a:cxnLst>
            <a:rect l="l" t="t" r="r" b="b"/>
            <a:pathLst>
              <a:path w="2684145" h="3564255">
                <a:moveTo>
                  <a:pt x="14605" y="1067435"/>
                </a:moveTo>
                <a:lnTo>
                  <a:pt x="0" y="981075"/>
                </a:lnTo>
                <a:lnTo>
                  <a:pt x="0" y="894715"/>
                </a:lnTo>
                <a:lnTo>
                  <a:pt x="29210" y="807720"/>
                </a:lnTo>
                <a:lnTo>
                  <a:pt x="57785" y="735965"/>
                </a:lnTo>
                <a:lnTo>
                  <a:pt x="100965" y="663575"/>
                </a:lnTo>
                <a:lnTo>
                  <a:pt x="130175" y="591185"/>
                </a:lnTo>
                <a:lnTo>
                  <a:pt x="173355" y="504825"/>
                </a:lnTo>
                <a:lnTo>
                  <a:pt x="216535" y="418465"/>
                </a:lnTo>
                <a:lnTo>
                  <a:pt x="288925" y="331470"/>
                </a:lnTo>
                <a:lnTo>
                  <a:pt x="360680" y="259715"/>
                </a:lnTo>
                <a:lnTo>
                  <a:pt x="461645" y="201930"/>
                </a:lnTo>
                <a:lnTo>
                  <a:pt x="534035" y="144145"/>
                </a:lnTo>
                <a:lnTo>
                  <a:pt x="606425" y="114935"/>
                </a:lnTo>
                <a:lnTo>
                  <a:pt x="692785" y="86360"/>
                </a:lnTo>
                <a:lnTo>
                  <a:pt x="765175" y="57150"/>
                </a:lnTo>
                <a:lnTo>
                  <a:pt x="866140" y="43180"/>
                </a:lnTo>
                <a:lnTo>
                  <a:pt x="967105" y="13970"/>
                </a:lnTo>
                <a:lnTo>
                  <a:pt x="1053465" y="13970"/>
                </a:lnTo>
                <a:lnTo>
                  <a:pt x="1169035" y="0"/>
                </a:lnTo>
                <a:lnTo>
                  <a:pt x="1241425" y="0"/>
                </a:lnTo>
                <a:lnTo>
                  <a:pt x="1356995" y="0"/>
                </a:lnTo>
                <a:lnTo>
                  <a:pt x="1486535" y="0"/>
                </a:lnTo>
                <a:lnTo>
                  <a:pt x="1572895" y="0"/>
                </a:lnTo>
                <a:lnTo>
                  <a:pt x="1645285" y="0"/>
                </a:lnTo>
                <a:lnTo>
                  <a:pt x="1717675" y="13970"/>
                </a:lnTo>
                <a:lnTo>
                  <a:pt x="1804035" y="28575"/>
                </a:lnTo>
                <a:lnTo>
                  <a:pt x="1905000" y="71755"/>
                </a:lnTo>
                <a:lnTo>
                  <a:pt x="1977390" y="100965"/>
                </a:lnTo>
                <a:lnTo>
                  <a:pt x="2049145" y="144145"/>
                </a:lnTo>
                <a:lnTo>
                  <a:pt x="2121535" y="187325"/>
                </a:lnTo>
                <a:lnTo>
                  <a:pt x="2179320" y="259715"/>
                </a:lnTo>
                <a:lnTo>
                  <a:pt x="2222500" y="331470"/>
                </a:lnTo>
                <a:lnTo>
                  <a:pt x="2280285" y="418465"/>
                </a:lnTo>
                <a:lnTo>
                  <a:pt x="2323465" y="504825"/>
                </a:lnTo>
                <a:lnTo>
                  <a:pt x="2381250" y="605790"/>
                </a:lnTo>
                <a:lnTo>
                  <a:pt x="2439035" y="692150"/>
                </a:lnTo>
                <a:lnTo>
                  <a:pt x="2467610" y="779145"/>
                </a:lnTo>
                <a:lnTo>
                  <a:pt x="2496820" y="865505"/>
                </a:lnTo>
                <a:lnTo>
                  <a:pt x="2525395" y="952500"/>
                </a:lnTo>
                <a:lnTo>
                  <a:pt x="2554605" y="1038860"/>
                </a:lnTo>
                <a:lnTo>
                  <a:pt x="2583180" y="1125220"/>
                </a:lnTo>
                <a:lnTo>
                  <a:pt x="2597785" y="1197610"/>
                </a:lnTo>
                <a:lnTo>
                  <a:pt x="2612390" y="1283970"/>
                </a:lnTo>
                <a:lnTo>
                  <a:pt x="2626360" y="1384935"/>
                </a:lnTo>
                <a:lnTo>
                  <a:pt x="2655570" y="1471930"/>
                </a:lnTo>
                <a:lnTo>
                  <a:pt x="2655570" y="1543685"/>
                </a:lnTo>
                <a:lnTo>
                  <a:pt x="2670175" y="1630680"/>
                </a:lnTo>
                <a:lnTo>
                  <a:pt x="2684145" y="1702435"/>
                </a:lnTo>
                <a:lnTo>
                  <a:pt x="2684145" y="1774825"/>
                </a:lnTo>
                <a:lnTo>
                  <a:pt x="2684145" y="1847215"/>
                </a:lnTo>
                <a:lnTo>
                  <a:pt x="2684145" y="1933575"/>
                </a:lnTo>
                <a:lnTo>
                  <a:pt x="2684145" y="2005965"/>
                </a:lnTo>
                <a:lnTo>
                  <a:pt x="2684145" y="2092325"/>
                </a:lnTo>
                <a:lnTo>
                  <a:pt x="2684145" y="2178685"/>
                </a:lnTo>
                <a:lnTo>
                  <a:pt x="2684145" y="2251075"/>
                </a:lnTo>
                <a:lnTo>
                  <a:pt x="2684145" y="2337435"/>
                </a:lnTo>
                <a:lnTo>
                  <a:pt x="2670175" y="2409825"/>
                </a:lnTo>
                <a:lnTo>
                  <a:pt x="2640965" y="2496185"/>
                </a:lnTo>
                <a:lnTo>
                  <a:pt x="2626360" y="2583180"/>
                </a:lnTo>
                <a:lnTo>
                  <a:pt x="2612390" y="2654935"/>
                </a:lnTo>
                <a:lnTo>
                  <a:pt x="2583180" y="2741930"/>
                </a:lnTo>
                <a:lnTo>
                  <a:pt x="2554605" y="2828290"/>
                </a:lnTo>
                <a:lnTo>
                  <a:pt x="2525395" y="2900680"/>
                </a:lnTo>
                <a:lnTo>
                  <a:pt x="2482215" y="2972435"/>
                </a:lnTo>
                <a:lnTo>
                  <a:pt x="2439035" y="3044825"/>
                </a:lnTo>
                <a:lnTo>
                  <a:pt x="2381250" y="3117215"/>
                </a:lnTo>
                <a:lnTo>
                  <a:pt x="2294890" y="3188970"/>
                </a:lnTo>
                <a:lnTo>
                  <a:pt x="2207895" y="3275965"/>
                </a:lnTo>
                <a:lnTo>
                  <a:pt x="2136140" y="3319145"/>
                </a:lnTo>
                <a:lnTo>
                  <a:pt x="2035175" y="3376930"/>
                </a:lnTo>
                <a:lnTo>
                  <a:pt x="1962785" y="3405505"/>
                </a:lnTo>
                <a:lnTo>
                  <a:pt x="1876425" y="3434715"/>
                </a:lnTo>
                <a:lnTo>
                  <a:pt x="1789430" y="3463290"/>
                </a:lnTo>
                <a:lnTo>
                  <a:pt x="1717675" y="3491865"/>
                </a:lnTo>
                <a:lnTo>
                  <a:pt x="1645285" y="3506470"/>
                </a:lnTo>
                <a:lnTo>
                  <a:pt x="1572895" y="3521075"/>
                </a:lnTo>
                <a:lnTo>
                  <a:pt x="1501140" y="3549650"/>
                </a:lnTo>
                <a:lnTo>
                  <a:pt x="1414145" y="3549650"/>
                </a:lnTo>
                <a:lnTo>
                  <a:pt x="1342390" y="3564255"/>
                </a:lnTo>
                <a:lnTo>
                  <a:pt x="1255395" y="3564255"/>
                </a:lnTo>
                <a:lnTo>
                  <a:pt x="1169035" y="3564255"/>
                </a:lnTo>
                <a:lnTo>
                  <a:pt x="1096645" y="3564255"/>
                </a:lnTo>
                <a:lnTo>
                  <a:pt x="1010285" y="3564255"/>
                </a:lnTo>
                <a:lnTo>
                  <a:pt x="909320" y="3549650"/>
                </a:lnTo>
                <a:lnTo>
                  <a:pt x="836930" y="3535680"/>
                </a:lnTo>
                <a:lnTo>
                  <a:pt x="765175" y="3521075"/>
                </a:lnTo>
                <a:lnTo>
                  <a:pt x="678180" y="3477895"/>
                </a:lnTo>
                <a:lnTo>
                  <a:pt x="591820" y="3420110"/>
                </a:lnTo>
                <a:lnTo>
                  <a:pt x="505460" y="3362325"/>
                </a:lnTo>
                <a:lnTo>
                  <a:pt x="433070" y="3289935"/>
                </a:lnTo>
                <a:lnTo>
                  <a:pt x="375285" y="3218180"/>
                </a:lnTo>
                <a:lnTo>
                  <a:pt x="317500" y="3145790"/>
                </a:lnTo>
                <a:lnTo>
                  <a:pt x="274320" y="3059430"/>
                </a:lnTo>
                <a:lnTo>
                  <a:pt x="231140" y="2987040"/>
                </a:lnTo>
                <a:lnTo>
                  <a:pt x="201930" y="2914650"/>
                </a:lnTo>
                <a:lnTo>
                  <a:pt x="173355" y="2828290"/>
                </a:lnTo>
                <a:lnTo>
                  <a:pt x="158750" y="2755900"/>
                </a:lnTo>
                <a:lnTo>
                  <a:pt x="130175" y="2684145"/>
                </a:lnTo>
                <a:lnTo>
                  <a:pt x="115570" y="2597150"/>
                </a:lnTo>
                <a:lnTo>
                  <a:pt x="86995" y="2510790"/>
                </a:lnTo>
                <a:lnTo>
                  <a:pt x="86995" y="2409825"/>
                </a:lnTo>
                <a:lnTo>
                  <a:pt x="86995" y="2323465"/>
                </a:lnTo>
                <a:lnTo>
                  <a:pt x="72390" y="2236470"/>
                </a:lnTo>
                <a:lnTo>
                  <a:pt x="57785" y="2150110"/>
                </a:lnTo>
                <a:lnTo>
                  <a:pt x="43180" y="2019935"/>
                </a:lnTo>
                <a:lnTo>
                  <a:pt x="43180" y="1948180"/>
                </a:lnTo>
                <a:lnTo>
                  <a:pt x="43180" y="1875790"/>
                </a:lnTo>
                <a:lnTo>
                  <a:pt x="43180" y="1803400"/>
                </a:lnTo>
                <a:lnTo>
                  <a:pt x="43180" y="1731645"/>
                </a:lnTo>
                <a:lnTo>
                  <a:pt x="29210" y="1659255"/>
                </a:lnTo>
                <a:lnTo>
                  <a:pt x="29210" y="1587500"/>
                </a:lnTo>
                <a:lnTo>
                  <a:pt x="29210" y="1515110"/>
                </a:lnTo>
                <a:lnTo>
                  <a:pt x="29210" y="1442720"/>
                </a:lnTo>
                <a:lnTo>
                  <a:pt x="29210" y="1370965"/>
                </a:lnTo>
                <a:lnTo>
                  <a:pt x="29210" y="1298575"/>
                </a:lnTo>
                <a:lnTo>
                  <a:pt x="29210" y="1226185"/>
                </a:lnTo>
                <a:lnTo>
                  <a:pt x="29210" y="1154430"/>
                </a:lnTo>
                <a:lnTo>
                  <a:pt x="29210" y="1082040"/>
                </a:lnTo>
                <a:lnTo>
                  <a:pt x="14605" y="1067435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1776730" y="4466590"/>
            <a:ext cx="3190240" cy="2230120"/>
          </a:xfrm>
          <a:custGeom>
            <a:avLst/>
            <a:gdLst>
              <a:gd name="connisteX0" fmla="*/ 187960 w 3016250"/>
              <a:gd name="connsiteY0" fmla="*/ 114935 h 2409825"/>
              <a:gd name="connisteX1" fmla="*/ 259715 w 3016250"/>
              <a:gd name="connsiteY1" fmla="*/ 100965 h 2409825"/>
              <a:gd name="connisteX2" fmla="*/ 332105 w 3016250"/>
              <a:gd name="connsiteY2" fmla="*/ 57150 h 2409825"/>
              <a:gd name="connisteX3" fmla="*/ 404495 w 3016250"/>
              <a:gd name="connsiteY3" fmla="*/ 43180 h 2409825"/>
              <a:gd name="connisteX4" fmla="*/ 476250 w 3016250"/>
              <a:gd name="connsiteY4" fmla="*/ 43180 h 2409825"/>
              <a:gd name="connisteX5" fmla="*/ 563245 w 3016250"/>
              <a:gd name="connsiteY5" fmla="*/ 28575 h 2409825"/>
              <a:gd name="connisteX6" fmla="*/ 635000 w 3016250"/>
              <a:gd name="connsiteY6" fmla="*/ 13970 h 2409825"/>
              <a:gd name="connisteX7" fmla="*/ 707390 w 3016250"/>
              <a:gd name="connsiteY7" fmla="*/ 0 h 2409825"/>
              <a:gd name="connisteX8" fmla="*/ 779145 w 3016250"/>
              <a:gd name="connsiteY8" fmla="*/ 0 h 2409825"/>
              <a:gd name="connisteX9" fmla="*/ 851535 w 3016250"/>
              <a:gd name="connsiteY9" fmla="*/ 0 h 2409825"/>
              <a:gd name="connisteX10" fmla="*/ 923925 w 3016250"/>
              <a:gd name="connsiteY10" fmla="*/ 0 h 2409825"/>
              <a:gd name="connisteX11" fmla="*/ 995680 w 3016250"/>
              <a:gd name="connsiteY11" fmla="*/ 0 h 2409825"/>
              <a:gd name="connisteX12" fmla="*/ 1068070 w 3016250"/>
              <a:gd name="connsiteY12" fmla="*/ 0 h 2409825"/>
              <a:gd name="connisteX13" fmla="*/ 1140460 w 3016250"/>
              <a:gd name="connsiteY13" fmla="*/ 0 h 2409825"/>
              <a:gd name="connisteX14" fmla="*/ 1212215 w 3016250"/>
              <a:gd name="connsiteY14" fmla="*/ 0 h 2409825"/>
              <a:gd name="connisteX15" fmla="*/ 1284605 w 3016250"/>
              <a:gd name="connsiteY15" fmla="*/ 0 h 2409825"/>
              <a:gd name="connisteX16" fmla="*/ 1356360 w 3016250"/>
              <a:gd name="connsiteY16" fmla="*/ 0 h 2409825"/>
              <a:gd name="connisteX17" fmla="*/ 1428750 w 3016250"/>
              <a:gd name="connsiteY17" fmla="*/ 0 h 2409825"/>
              <a:gd name="connisteX18" fmla="*/ 1501140 w 3016250"/>
              <a:gd name="connsiteY18" fmla="*/ 0 h 2409825"/>
              <a:gd name="connisteX19" fmla="*/ 1572895 w 3016250"/>
              <a:gd name="connsiteY19" fmla="*/ 0 h 2409825"/>
              <a:gd name="connisteX20" fmla="*/ 1645285 w 3016250"/>
              <a:gd name="connsiteY20" fmla="*/ 0 h 2409825"/>
              <a:gd name="connisteX21" fmla="*/ 1717675 w 3016250"/>
              <a:gd name="connsiteY21" fmla="*/ 0 h 2409825"/>
              <a:gd name="connisteX22" fmla="*/ 1789430 w 3016250"/>
              <a:gd name="connsiteY22" fmla="*/ 0 h 2409825"/>
              <a:gd name="connisteX23" fmla="*/ 1861820 w 3016250"/>
              <a:gd name="connsiteY23" fmla="*/ 0 h 2409825"/>
              <a:gd name="connisteX24" fmla="*/ 1934210 w 3016250"/>
              <a:gd name="connsiteY24" fmla="*/ 0 h 2409825"/>
              <a:gd name="connisteX25" fmla="*/ 2005965 w 3016250"/>
              <a:gd name="connsiteY25" fmla="*/ 13970 h 2409825"/>
              <a:gd name="connisteX26" fmla="*/ 2078355 w 3016250"/>
              <a:gd name="connsiteY26" fmla="*/ 43180 h 2409825"/>
              <a:gd name="connisteX27" fmla="*/ 2150110 w 3016250"/>
              <a:gd name="connsiteY27" fmla="*/ 71755 h 2409825"/>
              <a:gd name="connisteX28" fmla="*/ 2222500 w 3016250"/>
              <a:gd name="connsiteY28" fmla="*/ 100965 h 2409825"/>
              <a:gd name="connisteX29" fmla="*/ 2294890 w 3016250"/>
              <a:gd name="connsiteY29" fmla="*/ 144145 h 2409825"/>
              <a:gd name="connisteX30" fmla="*/ 2381250 w 3016250"/>
              <a:gd name="connsiteY30" fmla="*/ 201930 h 2409825"/>
              <a:gd name="connisteX31" fmla="*/ 2439035 w 3016250"/>
              <a:gd name="connsiteY31" fmla="*/ 273685 h 2409825"/>
              <a:gd name="connisteX32" fmla="*/ 2496820 w 3016250"/>
              <a:gd name="connsiteY32" fmla="*/ 346075 h 2409825"/>
              <a:gd name="connisteX33" fmla="*/ 2569210 w 3016250"/>
              <a:gd name="connsiteY33" fmla="*/ 418465 h 2409825"/>
              <a:gd name="connisteX34" fmla="*/ 2612390 w 3016250"/>
              <a:gd name="connsiteY34" fmla="*/ 490220 h 2409825"/>
              <a:gd name="connisteX35" fmla="*/ 2684145 w 3016250"/>
              <a:gd name="connsiteY35" fmla="*/ 562610 h 2409825"/>
              <a:gd name="connisteX36" fmla="*/ 2741930 w 3016250"/>
              <a:gd name="connsiteY36" fmla="*/ 634365 h 2409825"/>
              <a:gd name="connisteX37" fmla="*/ 2771140 w 3016250"/>
              <a:gd name="connsiteY37" fmla="*/ 706755 h 2409825"/>
              <a:gd name="connisteX38" fmla="*/ 2799715 w 3016250"/>
              <a:gd name="connsiteY38" fmla="*/ 779145 h 2409825"/>
              <a:gd name="connisteX39" fmla="*/ 2842895 w 3016250"/>
              <a:gd name="connsiteY39" fmla="*/ 865505 h 2409825"/>
              <a:gd name="connisteX40" fmla="*/ 2872105 w 3016250"/>
              <a:gd name="connsiteY40" fmla="*/ 937895 h 2409825"/>
              <a:gd name="connisteX41" fmla="*/ 2900680 w 3016250"/>
              <a:gd name="connsiteY41" fmla="*/ 1009650 h 2409825"/>
              <a:gd name="connisteX42" fmla="*/ 2929890 w 3016250"/>
              <a:gd name="connsiteY42" fmla="*/ 1082040 h 2409825"/>
              <a:gd name="connisteX43" fmla="*/ 2943860 w 3016250"/>
              <a:gd name="connsiteY43" fmla="*/ 1154430 h 2409825"/>
              <a:gd name="connisteX44" fmla="*/ 2958465 w 3016250"/>
              <a:gd name="connsiteY44" fmla="*/ 1226185 h 2409825"/>
              <a:gd name="connisteX45" fmla="*/ 2973070 w 3016250"/>
              <a:gd name="connsiteY45" fmla="*/ 1298575 h 2409825"/>
              <a:gd name="connisteX46" fmla="*/ 3001645 w 3016250"/>
              <a:gd name="connsiteY46" fmla="*/ 1370965 h 2409825"/>
              <a:gd name="connisteX47" fmla="*/ 3001645 w 3016250"/>
              <a:gd name="connsiteY47" fmla="*/ 1442720 h 2409825"/>
              <a:gd name="connisteX48" fmla="*/ 3001645 w 3016250"/>
              <a:gd name="connsiteY48" fmla="*/ 1515110 h 2409825"/>
              <a:gd name="connisteX49" fmla="*/ 3016250 w 3016250"/>
              <a:gd name="connsiteY49" fmla="*/ 1586865 h 2409825"/>
              <a:gd name="connisteX50" fmla="*/ 3016250 w 3016250"/>
              <a:gd name="connsiteY50" fmla="*/ 1659255 h 2409825"/>
              <a:gd name="connisteX51" fmla="*/ 3016250 w 3016250"/>
              <a:gd name="connsiteY51" fmla="*/ 1731645 h 2409825"/>
              <a:gd name="connisteX52" fmla="*/ 2987675 w 3016250"/>
              <a:gd name="connsiteY52" fmla="*/ 1803400 h 2409825"/>
              <a:gd name="connisteX53" fmla="*/ 2973070 w 3016250"/>
              <a:gd name="connsiteY53" fmla="*/ 1875790 h 2409825"/>
              <a:gd name="connisteX54" fmla="*/ 2943860 w 3016250"/>
              <a:gd name="connsiteY54" fmla="*/ 1948180 h 2409825"/>
              <a:gd name="connisteX55" fmla="*/ 2886710 w 3016250"/>
              <a:gd name="connsiteY55" fmla="*/ 2019935 h 2409825"/>
              <a:gd name="connisteX56" fmla="*/ 2814320 w 3016250"/>
              <a:gd name="connsiteY56" fmla="*/ 2077720 h 2409825"/>
              <a:gd name="connisteX57" fmla="*/ 2741930 w 3016250"/>
              <a:gd name="connsiteY57" fmla="*/ 2135505 h 2409825"/>
              <a:gd name="connisteX58" fmla="*/ 2670175 w 3016250"/>
              <a:gd name="connsiteY58" fmla="*/ 2178685 h 2409825"/>
              <a:gd name="connisteX59" fmla="*/ 2597785 w 3016250"/>
              <a:gd name="connsiteY59" fmla="*/ 2207895 h 2409825"/>
              <a:gd name="connisteX60" fmla="*/ 2525395 w 3016250"/>
              <a:gd name="connsiteY60" fmla="*/ 2236470 h 2409825"/>
              <a:gd name="connisteX61" fmla="*/ 2453640 w 3016250"/>
              <a:gd name="connsiteY61" fmla="*/ 2251075 h 2409825"/>
              <a:gd name="connisteX62" fmla="*/ 2381250 w 3016250"/>
              <a:gd name="connsiteY62" fmla="*/ 2265680 h 2409825"/>
              <a:gd name="connisteX63" fmla="*/ 2308860 w 3016250"/>
              <a:gd name="connsiteY63" fmla="*/ 2294255 h 2409825"/>
              <a:gd name="connisteX64" fmla="*/ 2237105 w 3016250"/>
              <a:gd name="connsiteY64" fmla="*/ 2323465 h 2409825"/>
              <a:gd name="connisteX65" fmla="*/ 2164715 w 3016250"/>
              <a:gd name="connsiteY65" fmla="*/ 2337435 h 2409825"/>
              <a:gd name="connisteX66" fmla="*/ 2092960 w 3016250"/>
              <a:gd name="connsiteY66" fmla="*/ 2366645 h 2409825"/>
              <a:gd name="connisteX67" fmla="*/ 2020570 w 3016250"/>
              <a:gd name="connsiteY67" fmla="*/ 2380615 h 2409825"/>
              <a:gd name="connisteX68" fmla="*/ 1948180 w 3016250"/>
              <a:gd name="connsiteY68" fmla="*/ 2395220 h 2409825"/>
              <a:gd name="connisteX69" fmla="*/ 1876425 w 3016250"/>
              <a:gd name="connsiteY69" fmla="*/ 2409825 h 2409825"/>
              <a:gd name="connisteX70" fmla="*/ 1804035 w 3016250"/>
              <a:gd name="connsiteY70" fmla="*/ 2409825 h 2409825"/>
              <a:gd name="connisteX71" fmla="*/ 1717675 w 3016250"/>
              <a:gd name="connsiteY71" fmla="*/ 2409825 h 2409825"/>
              <a:gd name="connisteX72" fmla="*/ 1630680 w 3016250"/>
              <a:gd name="connsiteY72" fmla="*/ 2409825 h 2409825"/>
              <a:gd name="connisteX73" fmla="*/ 1558925 w 3016250"/>
              <a:gd name="connsiteY73" fmla="*/ 2409825 h 2409825"/>
              <a:gd name="connisteX74" fmla="*/ 1486535 w 3016250"/>
              <a:gd name="connsiteY74" fmla="*/ 2409825 h 2409825"/>
              <a:gd name="connisteX75" fmla="*/ 1414145 w 3016250"/>
              <a:gd name="connsiteY75" fmla="*/ 2409825 h 2409825"/>
              <a:gd name="connisteX76" fmla="*/ 1342390 w 3016250"/>
              <a:gd name="connsiteY76" fmla="*/ 2409825 h 2409825"/>
              <a:gd name="connisteX77" fmla="*/ 1255395 w 3016250"/>
              <a:gd name="connsiteY77" fmla="*/ 2409825 h 2409825"/>
              <a:gd name="connisteX78" fmla="*/ 1183640 w 3016250"/>
              <a:gd name="connsiteY78" fmla="*/ 2409825 h 2409825"/>
              <a:gd name="connisteX79" fmla="*/ 1111250 w 3016250"/>
              <a:gd name="connsiteY79" fmla="*/ 2395220 h 2409825"/>
              <a:gd name="connisteX80" fmla="*/ 1038860 w 3016250"/>
              <a:gd name="connsiteY80" fmla="*/ 2395220 h 2409825"/>
              <a:gd name="connisteX81" fmla="*/ 952500 w 3016250"/>
              <a:gd name="connsiteY81" fmla="*/ 2366645 h 2409825"/>
              <a:gd name="connisteX82" fmla="*/ 880110 w 3016250"/>
              <a:gd name="connsiteY82" fmla="*/ 2366645 h 2409825"/>
              <a:gd name="connisteX83" fmla="*/ 808355 w 3016250"/>
              <a:gd name="connsiteY83" fmla="*/ 2352040 h 2409825"/>
              <a:gd name="connisteX84" fmla="*/ 735965 w 3016250"/>
              <a:gd name="connsiteY84" fmla="*/ 2323465 h 2409825"/>
              <a:gd name="connisteX85" fmla="*/ 664210 w 3016250"/>
              <a:gd name="connsiteY85" fmla="*/ 2265680 h 2409825"/>
              <a:gd name="connisteX86" fmla="*/ 620395 w 3016250"/>
              <a:gd name="connsiteY86" fmla="*/ 2193290 h 2409825"/>
              <a:gd name="connisteX87" fmla="*/ 548640 w 3016250"/>
              <a:gd name="connsiteY87" fmla="*/ 2106930 h 2409825"/>
              <a:gd name="connisteX88" fmla="*/ 534035 w 3016250"/>
              <a:gd name="connsiteY88" fmla="*/ 2034540 h 2409825"/>
              <a:gd name="connisteX89" fmla="*/ 490855 w 3016250"/>
              <a:gd name="connsiteY89" fmla="*/ 1962150 h 2409825"/>
              <a:gd name="connisteX90" fmla="*/ 461645 w 3016250"/>
              <a:gd name="connsiteY90" fmla="*/ 1890395 h 2409825"/>
              <a:gd name="connisteX91" fmla="*/ 418465 w 3016250"/>
              <a:gd name="connsiteY91" fmla="*/ 1818005 h 2409825"/>
              <a:gd name="connisteX92" fmla="*/ 389890 w 3016250"/>
              <a:gd name="connsiteY92" fmla="*/ 1745615 h 2409825"/>
              <a:gd name="connisteX93" fmla="*/ 346710 w 3016250"/>
              <a:gd name="connsiteY93" fmla="*/ 1673860 h 2409825"/>
              <a:gd name="connisteX94" fmla="*/ 288925 w 3016250"/>
              <a:gd name="connsiteY94" fmla="*/ 1601470 h 2409825"/>
              <a:gd name="connisteX95" fmla="*/ 259715 w 3016250"/>
              <a:gd name="connsiteY95" fmla="*/ 1529715 h 2409825"/>
              <a:gd name="connisteX96" fmla="*/ 231140 w 3016250"/>
              <a:gd name="connsiteY96" fmla="*/ 1457325 h 2409825"/>
              <a:gd name="connisteX97" fmla="*/ 216535 w 3016250"/>
              <a:gd name="connsiteY97" fmla="*/ 1384935 h 2409825"/>
              <a:gd name="connisteX98" fmla="*/ 187960 w 3016250"/>
              <a:gd name="connsiteY98" fmla="*/ 1313180 h 2409825"/>
              <a:gd name="connisteX99" fmla="*/ 158750 w 3016250"/>
              <a:gd name="connsiteY99" fmla="*/ 1240790 h 2409825"/>
              <a:gd name="connisteX100" fmla="*/ 130175 w 3016250"/>
              <a:gd name="connsiteY100" fmla="*/ 1168400 h 2409825"/>
              <a:gd name="connisteX101" fmla="*/ 115570 w 3016250"/>
              <a:gd name="connsiteY101" fmla="*/ 1096645 h 2409825"/>
              <a:gd name="connisteX102" fmla="*/ 86995 w 3016250"/>
              <a:gd name="connsiteY102" fmla="*/ 1024255 h 2409825"/>
              <a:gd name="connisteX103" fmla="*/ 72390 w 3016250"/>
              <a:gd name="connsiteY103" fmla="*/ 951865 h 2409825"/>
              <a:gd name="connisteX104" fmla="*/ 57785 w 3016250"/>
              <a:gd name="connsiteY104" fmla="*/ 880110 h 2409825"/>
              <a:gd name="connisteX105" fmla="*/ 43180 w 3016250"/>
              <a:gd name="connsiteY105" fmla="*/ 807720 h 2409825"/>
              <a:gd name="connisteX106" fmla="*/ 29210 w 3016250"/>
              <a:gd name="connsiteY106" fmla="*/ 735965 h 2409825"/>
              <a:gd name="connisteX107" fmla="*/ 14605 w 3016250"/>
              <a:gd name="connsiteY107" fmla="*/ 663575 h 2409825"/>
              <a:gd name="connisteX108" fmla="*/ 0 w 3016250"/>
              <a:gd name="connsiteY108" fmla="*/ 591185 h 2409825"/>
              <a:gd name="connisteX109" fmla="*/ 0 w 3016250"/>
              <a:gd name="connsiteY109" fmla="*/ 519430 h 2409825"/>
              <a:gd name="connisteX110" fmla="*/ 0 w 3016250"/>
              <a:gd name="connsiteY110" fmla="*/ 447040 h 2409825"/>
              <a:gd name="connisteX111" fmla="*/ 0 w 3016250"/>
              <a:gd name="connsiteY111" fmla="*/ 374650 h 2409825"/>
              <a:gd name="connisteX112" fmla="*/ 0 w 3016250"/>
              <a:gd name="connsiteY112" fmla="*/ 302895 h 2409825"/>
              <a:gd name="connisteX113" fmla="*/ 43180 w 3016250"/>
              <a:gd name="connsiteY113" fmla="*/ 230505 h 2409825"/>
              <a:gd name="connisteX114" fmla="*/ 115570 w 3016250"/>
              <a:gd name="connsiteY114" fmla="*/ 172720 h 2409825"/>
              <a:gd name="connisteX115" fmla="*/ 187960 w 3016250"/>
              <a:gd name="connsiteY115" fmla="*/ 114935 h 240982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</a:cxnLst>
            <a:rect l="l" t="t" r="r" b="b"/>
            <a:pathLst>
              <a:path w="3016250" h="2409825">
                <a:moveTo>
                  <a:pt x="187960" y="114935"/>
                </a:moveTo>
                <a:lnTo>
                  <a:pt x="259715" y="100965"/>
                </a:lnTo>
                <a:lnTo>
                  <a:pt x="332105" y="57150"/>
                </a:lnTo>
                <a:lnTo>
                  <a:pt x="404495" y="43180"/>
                </a:lnTo>
                <a:lnTo>
                  <a:pt x="476250" y="43180"/>
                </a:lnTo>
                <a:lnTo>
                  <a:pt x="563245" y="28575"/>
                </a:lnTo>
                <a:lnTo>
                  <a:pt x="635000" y="13970"/>
                </a:lnTo>
                <a:lnTo>
                  <a:pt x="707390" y="0"/>
                </a:lnTo>
                <a:lnTo>
                  <a:pt x="779145" y="0"/>
                </a:lnTo>
                <a:lnTo>
                  <a:pt x="851535" y="0"/>
                </a:lnTo>
                <a:lnTo>
                  <a:pt x="923925" y="0"/>
                </a:lnTo>
                <a:lnTo>
                  <a:pt x="995680" y="0"/>
                </a:lnTo>
                <a:lnTo>
                  <a:pt x="1068070" y="0"/>
                </a:lnTo>
                <a:lnTo>
                  <a:pt x="1140460" y="0"/>
                </a:lnTo>
                <a:lnTo>
                  <a:pt x="1212215" y="0"/>
                </a:lnTo>
                <a:lnTo>
                  <a:pt x="1284605" y="0"/>
                </a:lnTo>
                <a:lnTo>
                  <a:pt x="1356360" y="0"/>
                </a:lnTo>
                <a:lnTo>
                  <a:pt x="1428750" y="0"/>
                </a:lnTo>
                <a:lnTo>
                  <a:pt x="1501140" y="0"/>
                </a:lnTo>
                <a:lnTo>
                  <a:pt x="1572895" y="0"/>
                </a:lnTo>
                <a:lnTo>
                  <a:pt x="1645285" y="0"/>
                </a:lnTo>
                <a:lnTo>
                  <a:pt x="1717675" y="0"/>
                </a:lnTo>
                <a:lnTo>
                  <a:pt x="1789430" y="0"/>
                </a:lnTo>
                <a:lnTo>
                  <a:pt x="1861820" y="0"/>
                </a:lnTo>
                <a:lnTo>
                  <a:pt x="1934210" y="0"/>
                </a:lnTo>
                <a:lnTo>
                  <a:pt x="2005965" y="13970"/>
                </a:lnTo>
                <a:lnTo>
                  <a:pt x="2078355" y="43180"/>
                </a:lnTo>
                <a:lnTo>
                  <a:pt x="2150110" y="71755"/>
                </a:lnTo>
                <a:lnTo>
                  <a:pt x="2222500" y="100965"/>
                </a:lnTo>
                <a:lnTo>
                  <a:pt x="2294890" y="144145"/>
                </a:lnTo>
                <a:lnTo>
                  <a:pt x="2381250" y="201930"/>
                </a:lnTo>
                <a:lnTo>
                  <a:pt x="2439035" y="273685"/>
                </a:lnTo>
                <a:lnTo>
                  <a:pt x="2496820" y="346075"/>
                </a:lnTo>
                <a:lnTo>
                  <a:pt x="2569210" y="418465"/>
                </a:lnTo>
                <a:lnTo>
                  <a:pt x="2612390" y="490220"/>
                </a:lnTo>
                <a:lnTo>
                  <a:pt x="2684145" y="562610"/>
                </a:lnTo>
                <a:lnTo>
                  <a:pt x="2741930" y="634365"/>
                </a:lnTo>
                <a:lnTo>
                  <a:pt x="2771140" y="706755"/>
                </a:lnTo>
                <a:lnTo>
                  <a:pt x="2799715" y="779145"/>
                </a:lnTo>
                <a:lnTo>
                  <a:pt x="2842895" y="865505"/>
                </a:lnTo>
                <a:lnTo>
                  <a:pt x="2872105" y="937895"/>
                </a:lnTo>
                <a:lnTo>
                  <a:pt x="2900680" y="1009650"/>
                </a:lnTo>
                <a:lnTo>
                  <a:pt x="2929890" y="1082040"/>
                </a:lnTo>
                <a:lnTo>
                  <a:pt x="2943860" y="1154430"/>
                </a:lnTo>
                <a:lnTo>
                  <a:pt x="2958465" y="1226185"/>
                </a:lnTo>
                <a:lnTo>
                  <a:pt x="2973070" y="1298575"/>
                </a:lnTo>
                <a:lnTo>
                  <a:pt x="3001645" y="1370965"/>
                </a:lnTo>
                <a:lnTo>
                  <a:pt x="3001645" y="1442720"/>
                </a:lnTo>
                <a:lnTo>
                  <a:pt x="3001645" y="1515110"/>
                </a:lnTo>
                <a:lnTo>
                  <a:pt x="3016250" y="1586865"/>
                </a:lnTo>
                <a:lnTo>
                  <a:pt x="3016250" y="1659255"/>
                </a:lnTo>
                <a:lnTo>
                  <a:pt x="3016250" y="1731645"/>
                </a:lnTo>
                <a:lnTo>
                  <a:pt x="2987675" y="1803400"/>
                </a:lnTo>
                <a:lnTo>
                  <a:pt x="2973070" y="1875790"/>
                </a:lnTo>
                <a:lnTo>
                  <a:pt x="2943860" y="1948180"/>
                </a:lnTo>
                <a:lnTo>
                  <a:pt x="2886710" y="2019935"/>
                </a:lnTo>
                <a:lnTo>
                  <a:pt x="2814320" y="2077720"/>
                </a:lnTo>
                <a:lnTo>
                  <a:pt x="2741930" y="2135505"/>
                </a:lnTo>
                <a:lnTo>
                  <a:pt x="2670175" y="2178685"/>
                </a:lnTo>
                <a:lnTo>
                  <a:pt x="2597785" y="2207895"/>
                </a:lnTo>
                <a:lnTo>
                  <a:pt x="2525395" y="2236470"/>
                </a:lnTo>
                <a:lnTo>
                  <a:pt x="2453640" y="2251075"/>
                </a:lnTo>
                <a:lnTo>
                  <a:pt x="2381250" y="2265680"/>
                </a:lnTo>
                <a:lnTo>
                  <a:pt x="2308860" y="2294255"/>
                </a:lnTo>
                <a:lnTo>
                  <a:pt x="2237105" y="2323465"/>
                </a:lnTo>
                <a:lnTo>
                  <a:pt x="2164715" y="2337435"/>
                </a:lnTo>
                <a:lnTo>
                  <a:pt x="2092960" y="2366645"/>
                </a:lnTo>
                <a:lnTo>
                  <a:pt x="2020570" y="2380615"/>
                </a:lnTo>
                <a:lnTo>
                  <a:pt x="1948180" y="2395220"/>
                </a:lnTo>
                <a:lnTo>
                  <a:pt x="1876425" y="2409825"/>
                </a:lnTo>
                <a:lnTo>
                  <a:pt x="1804035" y="2409825"/>
                </a:lnTo>
                <a:lnTo>
                  <a:pt x="1717675" y="2409825"/>
                </a:lnTo>
                <a:lnTo>
                  <a:pt x="1630680" y="2409825"/>
                </a:lnTo>
                <a:lnTo>
                  <a:pt x="1558925" y="2409825"/>
                </a:lnTo>
                <a:lnTo>
                  <a:pt x="1486535" y="2409825"/>
                </a:lnTo>
                <a:lnTo>
                  <a:pt x="1414145" y="2409825"/>
                </a:lnTo>
                <a:lnTo>
                  <a:pt x="1342390" y="2409825"/>
                </a:lnTo>
                <a:lnTo>
                  <a:pt x="1255395" y="2409825"/>
                </a:lnTo>
                <a:lnTo>
                  <a:pt x="1183640" y="2409825"/>
                </a:lnTo>
                <a:lnTo>
                  <a:pt x="1111250" y="2395220"/>
                </a:lnTo>
                <a:lnTo>
                  <a:pt x="1038860" y="2395220"/>
                </a:lnTo>
                <a:lnTo>
                  <a:pt x="952500" y="2366645"/>
                </a:lnTo>
                <a:lnTo>
                  <a:pt x="880110" y="2366645"/>
                </a:lnTo>
                <a:lnTo>
                  <a:pt x="808355" y="2352040"/>
                </a:lnTo>
                <a:lnTo>
                  <a:pt x="735965" y="2323465"/>
                </a:lnTo>
                <a:lnTo>
                  <a:pt x="664210" y="2265680"/>
                </a:lnTo>
                <a:lnTo>
                  <a:pt x="620395" y="2193290"/>
                </a:lnTo>
                <a:lnTo>
                  <a:pt x="548640" y="2106930"/>
                </a:lnTo>
                <a:lnTo>
                  <a:pt x="534035" y="2034540"/>
                </a:lnTo>
                <a:lnTo>
                  <a:pt x="490855" y="1962150"/>
                </a:lnTo>
                <a:lnTo>
                  <a:pt x="461645" y="1890395"/>
                </a:lnTo>
                <a:lnTo>
                  <a:pt x="418465" y="1818005"/>
                </a:lnTo>
                <a:lnTo>
                  <a:pt x="389890" y="1745615"/>
                </a:lnTo>
                <a:lnTo>
                  <a:pt x="346710" y="1673860"/>
                </a:lnTo>
                <a:lnTo>
                  <a:pt x="288925" y="1601470"/>
                </a:lnTo>
                <a:lnTo>
                  <a:pt x="259715" y="1529715"/>
                </a:lnTo>
                <a:lnTo>
                  <a:pt x="231140" y="1457325"/>
                </a:lnTo>
                <a:lnTo>
                  <a:pt x="216535" y="1384935"/>
                </a:lnTo>
                <a:lnTo>
                  <a:pt x="187960" y="1313180"/>
                </a:lnTo>
                <a:lnTo>
                  <a:pt x="158750" y="1240790"/>
                </a:lnTo>
                <a:lnTo>
                  <a:pt x="130175" y="1168400"/>
                </a:lnTo>
                <a:lnTo>
                  <a:pt x="115570" y="1096645"/>
                </a:lnTo>
                <a:lnTo>
                  <a:pt x="86995" y="1024255"/>
                </a:lnTo>
                <a:lnTo>
                  <a:pt x="72390" y="951865"/>
                </a:lnTo>
                <a:lnTo>
                  <a:pt x="57785" y="880110"/>
                </a:lnTo>
                <a:lnTo>
                  <a:pt x="43180" y="807720"/>
                </a:lnTo>
                <a:lnTo>
                  <a:pt x="29210" y="735965"/>
                </a:lnTo>
                <a:lnTo>
                  <a:pt x="14605" y="663575"/>
                </a:lnTo>
                <a:lnTo>
                  <a:pt x="0" y="591185"/>
                </a:lnTo>
                <a:lnTo>
                  <a:pt x="0" y="519430"/>
                </a:lnTo>
                <a:lnTo>
                  <a:pt x="0" y="447040"/>
                </a:lnTo>
                <a:lnTo>
                  <a:pt x="0" y="374650"/>
                </a:lnTo>
                <a:lnTo>
                  <a:pt x="0" y="302895"/>
                </a:lnTo>
                <a:lnTo>
                  <a:pt x="43180" y="230505"/>
                </a:lnTo>
                <a:lnTo>
                  <a:pt x="115570" y="172720"/>
                </a:lnTo>
                <a:lnTo>
                  <a:pt x="187960" y="114935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3378200" y="2128520"/>
            <a:ext cx="5149850" cy="1446530"/>
          </a:xfrm>
          <a:custGeom>
            <a:avLst/>
            <a:gdLst>
              <a:gd name="connisteX0" fmla="*/ 591820 w 3304540"/>
              <a:gd name="connsiteY0" fmla="*/ 692785 h 3045460"/>
              <a:gd name="connisteX1" fmla="*/ 534035 w 3304540"/>
              <a:gd name="connsiteY1" fmla="*/ 779780 h 3045460"/>
              <a:gd name="connisteX2" fmla="*/ 476250 w 3304540"/>
              <a:gd name="connsiteY2" fmla="*/ 866140 h 3045460"/>
              <a:gd name="connisteX3" fmla="*/ 418465 w 3304540"/>
              <a:gd name="connsiteY3" fmla="*/ 938530 h 3045460"/>
              <a:gd name="connisteX4" fmla="*/ 389890 w 3304540"/>
              <a:gd name="connsiteY4" fmla="*/ 1010285 h 3045460"/>
              <a:gd name="connisteX5" fmla="*/ 332105 w 3304540"/>
              <a:gd name="connsiteY5" fmla="*/ 1097280 h 3045460"/>
              <a:gd name="connisteX6" fmla="*/ 288925 w 3304540"/>
              <a:gd name="connsiteY6" fmla="*/ 1169035 h 3045460"/>
              <a:gd name="connisteX7" fmla="*/ 274320 w 3304540"/>
              <a:gd name="connsiteY7" fmla="*/ 1241425 h 3045460"/>
              <a:gd name="connisteX8" fmla="*/ 231140 w 3304540"/>
              <a:gd name="connsiteY8" fmla="*/ 1313815 h 3045460"/>
              <a:gd name="connisteX9" fmla="*/ 216535 w 3304540"/>
              <a:gd name="connsiteY9" fmla="*/ 1385570 h 3045460"/>
              <a:gd name="connisteX10" fmla="*/ 201930 w 3304540"/>
              <a:gd name="connsiteY10" fmla="*/ 1457960 h 3045460"/>
              <a:gd name="connisteX11" fmla="*/ 173355 w 3304540"/>
              <a:gd name="connsiteY11" fmla="*/ 1529715 h 3045460"/>
              <a:gd name="connisteX12" fmla="*/ 144145 w 3304540"/>
              <a:gd name="connsiteY12" fmla="*/ 1602105 h 3045460"/>
              <a:gd name="connisteX13" fmla="*/ 130175 w 3304540"/>
              <a:gd name="connsiteY13" fmla="*/ 1674495 h 3045460"/>
              <a:gd name="connisteX14" fmla="*/ 115570 w 3304540"/>
              <a:gd name="connsiteY14" fmla="*/ 1746250 h 3045460"/>
              <a:gd name="connisteX15" fmla="*/ 100965 w 3304540"/>
              <a:gd name="connsiteY15" fmla="*/ 1818640 h 3045460"/>
              <a:gd name="connisteX16" fmla="*/ 86360 w 3304540"/>
              <a:gd name="connsiteY16" fmla="*/ 1905000 h 3045460"/>
              <a:gd name="connisteX17" fmla="*/ 72390 w 3304540"/>
              <a:gd name="connsiteY17" fmla="*/ 1977390 h 3045460"/>
              <a:gd name="connisteX18" fmla="*/ 57785 w 3304540"/>
              <a:gd name="connsiteY18" fmla="*/ 2049780 h 3045460"/>
              <a:gd name="connisteX19" fmla="*/ 43180 w 3304540"/>
              <a:gd name="connsiteY19" fmla="*/ 2121535 h 3045460"/>
              <a:gd name="connisteX20" fmla="*/ 14605 w 3304540"/>
              <a:gd name="connsiteY20" fmla="*/ 2193925 h 3045460"/>
              <a:gd name="connisteX21" fmla="*/ 0 w 3304540"/>
              <a:gd name="connsiteY21" fmla="*/ 2266315 h 3045460"/>
              <a:gd name="connisteX22" fmla="*/ 0 w 3304540"/>
              <a:gd name="connsiteY22" fmla="*/ 2338070 h 3045460"/>
              <a:gd name="connisteX23" fmla="*/ 0 w 3304540"/>
              <a:gd name="connsiteY23" fmla="*/ 2410460 h 3045460"/>
              <a:gd name="connisteX24" fmla="*/ 28575 w 3304540"/>
              <a:gd name="connsiteY24" fmla="*/ 2482215 h 3045460"/>
              <a:gd name="connisteX25" fmla="*/ 57785 w 3304540"/>
              <a:gd name="connsiteY25" fmla="*/ 2554605 h 3045460"/>
              <a:gd name="connisteX26" fmla="*/ 72390 w 3304540"/>
              <a:gd name="connsiteY26" fmla="*/ 2626995 h 3045460"/>
              <a:gd name="connisteX27" fmla="*/ 115570 w 3304540"/>
              <a:gd name="connsiteY27" fmla="*/ 2698750 h 3045460"/>
              <a:gd name="connisteX28" fmla="*/ 173355 w 3304540"/>
              <a:gd name="connsiteY28" fmla="*/ 2771140 h 3045460"/>
              <a:gd name="connisteX29" fmla="*/ 245110 w 3304540"/>
              <a:gd name="connsiteY29" fmla="*/ 2828925 h 3045460"/>
              <a:gd name="connisteX30" fmla="*/ 317500 w 3304540"/>
              <a:gd name="connsiteY30" fmla="*/ 2872105 h 3045460"/>
              <a:gd name="connisteX31" fmla="*/ 389890 w 3304540"/>
              <a:gd name="connsiteY31" fmla="*/ 2915285 h 3045460"/>
              <a:gd name="connisteX32" fmla="*/ 461645 w 3304540"/>
              <a:gd name="connsiteY32" fmla="*/ 2944495 h 3045460"/>
              <a:gd name="connisteX33" fmla="*/ 534035 w 3304540"/>
              <a:gd name="connsiteY33" fmla="*/ 2973070 h 3045460"/>
              <a:gd name="connisteX34" fmla="*/ 620395 w 3304540"/>
              <a:gd name="connsiteY34" fmla="*/ 3002280 h 3045460"/>
              <a:gd name="connisteX35" fmla="*/ 692785 w 3304540"/>
              <a:gd name="connsiteY35" fmla="*/ 3016250 h 3045460"/>
              <a:gd name="connisteX36" fmla="*/ 765175 w 3304540"/>
              <a:gd name="connsiteY36" fmla="*/ 3045460 h 3045460"/>
              <a:gd name="connisteX37" fmla="*/ 836930 w 3304540"/>
              <a:gd name="connsiteY37" fmla="*/ 3045460 h 3045460"/>
              <a:gd name="connisteX38" fmla="*/ 909320 w 3304540"/>
              <a:gd name="connsiteY38" fmla="*/ 3045460 h 3045460"/>
              <a:gd name="connisteX39" fmla="*/ 995680 w 3304540"/>
              <a:gd name="connsiteY39" fmla="*/ 3045460 h 3045460"/>
              <a:gd name="connisteX40" fmla="*/ 1096645 w 3304540"/>
              <a:gd name="connsiteY40" fmla="*/ 3045460 h 3045460"/>
              <a:gd name="connisteX41" fmla="*/ 1169035 w 3304540"/>
              <a:gd name="connsiteY41" fmla="*/ 3045460 h 3045460"/>
              <a:gd name="connisteX42" fmla="*/ 1240790 w 3304540"/>
              <a:gd name="connsiteY42" fmla="*/ 3045460 h 3045460"/>
              <a:gd name="connisteX43" fmla="*/ 1313180 w 3304540"/>
              <a:gd name="connsiteY43" fmla="*/ 3045460 h 3045460"/>
              <a:gd name="connisteX44" fmla="*/ 1399540 w 3304540"/>
              <a:gd name="connsiteY44" fmla="*/ 3016250 h 3045460"/>
              <a:gd name="connisteX45" fmla="*/ 1486535 w 3304540"/>
              <a:gd name="connsiteY45" fmla="*/ 3002280 h 3045460"/>
              <a:gd name="connisteX46" fmla="*/ 1558290 w 3304540"/>
              <a:gd name="connsiteY46" fmla="*/ 2973070 h 3045460"/>
              <a:gd name="connisteX47" fmla="*/ 1630680 w 3304540"/>
              <a:gd name="connsiteY47" fmla="*/ 2944495 h 3045460"/>
              <a:gd name="connisteX48" fmla="*/ 1703070 w 3304540"/>
              <a:gd name="connsiteY48" fmla="*/ 2915285 h 3045460"/>
              <a:gd name="connisteX49" fmla="*/ 1774825 w 3304540"/>
              <a:gd name="connsiteY49" fmla="*/ 2886710 h 3045460"/>
              <a:gd name="connisteX50" fmla="*/ 1847215 w 3304540"/>
              <a:gd name="connsiteY50" fmla="*/ 2843530 h 3045460"/>
              <a:gd name="connisteX51" fmla="*/ 1919605 w 3304540"/>
              <a:gd name="connsiteY51" fmla="*/ 2799715 h 3045460"/>
              <a:gd name="connisteX52" fmla="*/ 2005965 w 3304540"/>
              <a:gd name="connsiteY52" fmla="*/ 2771140 h 3045460"/>
              <a:gd name="connisteX53" fmla="*/ 2078355 w 3304540"/>
              <a:gd name="connsiteY53" fmla="*/ 2742565 h 3045460"/>
              <a:gd name="connisteX54" fmla="*/ 2150110 w 3304540"/>
              <a:gd name="connsiteY54" fmla="*/ 2727960 h 3045460"/>
              <a:gd name="connisteX55" fmla="*/ 2222500 w 3304540"/>
              <a:gd name="connsiteY55" fmla="*/ 2698750 h 3045460"/>
              <a:gd name="connisteX56" fmla="*/ 2294890 w 3304540"/>
              <a:gd name="connsiteY56" fmla="*/ 2655570 h 3045460"/>
              <a:gd name="connisteX57" fmla="*/ 2395855 w 3304540"/>
              <a:gd name="connsiteY57" fmla="*/ 2612390 h 3045460"/>
              <a:gd name="connisteX58" fmla="*/ 2467610 w 3304540"/>
              <a:gd name="connsiteY58" fmla="*/ 2569210 h 3045460"/>
              <a:gd name="connisteX59" fmla="*/ 2540000 w 3304540"/>
              <a:gd name="connsiteY59" fmla="*/ 2496820 h 3045460"/>
              <a:gd name="connisteX60" fmla="*/ 2612390 w 3304540"/>
              <a:gd name="connsiteY60" fmla="*/ 2425065 h 3045460"/>
              <a:gd name="connisteX61" fmla="*/ 2684145 w 3304540"/>
              <a:gd name="connsiteY61" fmla="*/ 2338070 h 3045460"/>
              <a:gd name="connisteX62" fmla="*/ 2756535 w 3304540"/>
              <a:gd name="connsiteY62" fmla="*/ 2251710 h 3045460"/>
              <a:gd name="connisteX63" fmla="*/ 2814320 w 3304540"/>
              <a:gd name="connsiteY63" fmla="*/ 2164715 h 3045460"/>
              <a:gd name="connisteX64" fmla="*/ 2872105 w 3304540"/>
              <a:gd name="connsiteY64" fmla="*/ 2078355 h 3045460"/>
              <a:gd name="connisteX65" fmla="*/ 2915285 w 3304540"/>
              <a:gd name="connsiteY65" fmla="*/ 2005965 h 3045460"/>
              <a:gd name="connisteX66" fmla="*/ 2943860 w 3304540"/>
              <a:gd name="connsiteY66" fmla="*/ 1934210 h 3045460"/>
              <a:gd name="connisteX67" fmla="*/ 2987040 w 3304540"/>
              <a:gd name="connsiteY67" fmla="*/ 1861820 h 3045460"/>
              <a:gd name="connisteX68" fmla="*/ 3016250 w 3304540"/>
              <a:gd name="connsiteY68" fmla="*/ 1790065 h 3045460"/>
              <a:gd name="connisteX69" fmla="*/ 3044825 w 3304540"/>
              <a:gd name="connsiteY69" fmla="*/ 1717675 h 3045460"/>
              <a:gd name="connisteX70" fmla="*/ 3074035 w 3304540"/>
              <a:gd name="connsiteY70" fmla="*/ 1645285 h 3045460"/>
              <a:gd name="connisteX71" fmla="*/ 3102610 w 3304540"/>
              <a:gd name="connsiteY71" fmla="*/ 1558925 h 3045460"/>
              <a:gd name="connisteX72" fmla="*/ 3117215 w 3304540"/>
              <a:gd name="connsiteY72" fmla="*/ 1472565 h 3045460"/>
              <a:gd name="connisteX73" fmla="*/ 3145790 w 3304540"/>
              <a:gd name="connsiteY73" fmla="*/ 1400175 h 3045460"/>
              <a:gd name="connisteX74" fmla="*/ 3247390 w 3304540"/>
              <a:gd name="connsiteY74" fmla="*/ 1082675 h 3045460"/>
              <a:gd name="connisteX75" fmla="*/ 3304540 w 3304540"/>
              <a:gd name="connsiteY75" fmla="*/ 735965 h 3045460"/>
              <a:gd name="connisteX76" fmla="*/ 3304540 w 3304540"/>
              <a:gd name="connsiteY76" fmla="*/ 520065 h 3045460"/>
              <a:gd name="connisteX77" fmla="*/ 3247390 w 3304540"/>
              <a:gd name="connsiteY77" fmla="*/ 317500 h 3045460"/>
              <a:gd name="connisteX78" fmla="*/ 3203575 w 3304540"/>
              <a:gd name="connsiteY78" fmla="*/ 201930 h 3045460"/>
              <a:gd name="connisteX79" fmla="*/ 3145790 w 3304540"/>
              <a:gd name="connsiteY79" fmla="*/ 130175 h 3045460"/>
              <a:gd name="connisteX80" fmla="*/ 3074035 w 3304540"/>
              <a:gd name="connsiteY80" fmla="*/ 57785 h 3045460"/>
              <a:gd name="connisteX81" fmla="*/ 3001645 w 3304540"/>
              <a:gd name="connsiteY81" fmla="*/ 43180 h 3045460"/>
              <a:gd name="connisteX82" fmla="*/ 2929890 w 3304540"/>
              <a:gd name="connsiteY82" fmla="*/ 14605 h 3045460"/>
              <a:gd name="connisteX83" fmla="*/ 2857500 w 3304540"/>
              <a:gd name="connsiteY83" fmla="*/ 14605 h 3045460"/>
              <a:gd name="connisteX84" fmla="*/ 2785110 w 3304540"/>
              <a:gd name="connsiteY84" fmla="*/ 14605 h 3045460"/>
              <a:gd name="connisteX85" fmla="*/ 2713355 w 3304540"/>
              <a:gd name="connsiteY85" fmla="*/ 14605 h 3045460"/>
              <a:gd name="connisteX86" fmla="*/ 2640965 w 3304540"/>
              <a:gd name="connsiteY86" fmla="*/ 0 h 3045460"/>
              <a:gd name="connisteX87" fmla="*/ 2568575 w 3304540"/>
              <a:gd name="connsiteY87" fmla="*/ 0 h 3045460"/>
              <a:gd name="connisteX88" fmla="*/ 2496820 w 3304540"/>
              <a:gd name="connsiteY88" fmla="*/ 0 h 3045460"/>
              <a:gd name="connisteX89" fmla="*/ 2424430 w 3304540"/>
              <a:gd name="connsiteY89" fmla="*/ 0 h 3045460"/>
              <a:gd name="connisteX90" fmla="*/ 2338070 w 3304540"/>
              <a:gd name="connsiteY90" fmla="*/ 0 h 3045460"/>
              <a:gd name="connisteX91" fmla="*/ 2265680 w 3304540"/>
              <a:gd name="connsiteY91" fmla="*/ 0 h 3045460"/>
              <a:gd name="connisteX92" fmla="*/ 2193290 w 3304540"/>
              <a:gd name="connsiteY92" fmla="*/ 0 h 3045460"/>
              <a:gd name="connisteX93" fmla="*/ 2121535 w 3304540"/>
              <a:gd name="connsiteY93" fmla="*/ 0 h 3045460"/>
              <a:gd name="connisteX94" fmla="*/ 2049145 w 3304540"/>
              <a:gd name="connsiteY94" fmla="*/ 14605 h 3045460"/>
              <a:gd name="connisteX95" fmla="*/ 1977390 w 3304540"/>
              <a:gd name="connsiteY95" fmla="*/ 14605 h 3045460"/>
              <a:gd name="connisteX96" fmla="*/ 1905000 w 3304540"/>
              <a:gd name="connsiteY96" fmla="*/ 14605 h 3045460"/>
              <a:gd name="connisteX97" fmla="*/ 1818640 w 3304540"/>
              <a:gd name="connsiteY97" fmla="*/ 14605 h 3045460"/>
              <a:gd name="connisteX98" fmla="*/ 1746250 w 3304540"/>
              <a:gd name="connsiteY98" fmla="*/ 14605 h 3045460"/>
              <a:gd name="connisteX99" fmla="*/ 1673860 w 3304540"/>
              <a:gd name="connsiteY99" fmla="*/ 14605 h 3045460"/>
              <a:gd name="connisteX100" fmla="*/ 1602105 w 3304540"/>
              <a:gd name="connsiteY100" fmla="*/ 14605 h 3045460"/>
              <a:gd name="connisteX101" fmla="*/ 1529715 w 3304540"/>
              <a:gd name="connsiteY101" fmla="*/ 29210 h 3045460"/>
              <a:gd name="connisteX102" fmla="*/ 1457325 w 3304540"/>
              <a:gd name="connsiteY102" fmla="*/ 43180 h 3045460"/>
              <a:gd name="connisteX103" fmla="*/ 1385570 w 3304540"/>
              <a:gd name="connsiteY103" fmla="*/ 43180 h 3045460"/>
              <a:gd name="connisteX104" fmla="*/ 1313180 w 3304540"/>
              <a:gd name="connsiteY104" fmla="*/ 57785 h 3045460"/>
              <a:gd name="connisteX105" fmla="*/ 1240790 w 3304540"/>
              <a:gd name="connsiteY105" fmla="*/ 72390 h 3045460"/>
              <a:gd name="connisteX106" fmla="*/ 1169035 w 3304540"/>
              <a:gd name="connsiteY106" fmla="*/ 86995 h 3045460"/>
              <a:gd name="connisteX107" fmla="*/ 1096645 w 3304540"/>
              <a:gd name="connsiteY107" fmla="*/ 115570 h 3045460"/>
              <a:gd name="connisteX108" fmla="*/ 1024890 w 3304540"/>
              <a:gd name="connsiteY108" fmla="*/ 144780 h 3045460"/>
              <a:gd name="connisteX109" fmla="*/ 952500 w 3304540"/>
              <a:gd name="connsiteY109" fmla="*/ 187960 h 3045460"/>
              <a:gd name="connisteX110" fmla="*/ 880110 w 3304540"/>
              <a:gd name="connsiteY110" fmla="*/ 259715 h 3045460"/>
              <a:gd name="connisteX111" fmla="*/ 808355 w 3304540"/>
              <a:gd name="connsiteY111" fmla="*/ 332105 h 3045460"/>
              <a:gd name="connisteX112" fmla="*/ 750570 w 3304540"/>
              <a:gd name="connsiteY112" fmla="*/ 404495 h 3045460"/>
              <a:gd name="connisteX113" fmla="*/ 707390 w 3304540"/>
              <a:gd name="connsiteY113" fmla="*/ 476250 h 3045460"/>
              <a:gd name="connisteX114" fmla="*/ 678180 w 3304540"/>
              <a:gd name="connsiteY114" fmla="*/ 548640 h 3045460"/>
              <a:gd name="connisteX115" fmla="*/ 635000 w 3304540"/>
              <a:gd name="connsiteY115" fmla="*/ 621030 h 3045460"/>
              <a:gd name="connisteX116" fmla="*/ 577215 w 3304540"/>
              <a:gd name="connsiteY116" fmla="*/ 692785 h 3045460"/>
              <a:gd name="connisteX117" fmla="*/ 591820 w 3304540"/>
              <a:gd name="connsiteY117" fmla="*/ 692785 h 30454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</a:cxnLst>
            <a:rect l="l" t="t" r="r" b="b"/>
            <a:pathLst>
              <a:path w="3304540" h="3045460">
                <a:moveTo>
                  <a:pt x="591820" y="692785"/>
                </a:moveTo>
                <a:lnTo>
                  <a:pt x="534035" y="779780"/>
                </a:lnTo>
                <a:lnTo>
                  <a:pt x="476250" y="866140"/>
                </a:lnTo>
                <a:lnTo>
                  <a:pt x="418465" y="938530"/>
                </a:lnTo>
                <a:lnTo>
                  <a:pt x="389890" y="1010285"/>
                </a:lnTo>
                <a:lnTo>
                  <a:pt x="332105" y="1097280"/>
                </a:lnTo>
                <a:lnTo>
                  <a:pt x="288925" y="1169035"/>
                </a:lnTo>
                <a:lnTo>
                  <a:pt x="274320" y="1241425"/>
                </a:lnTo>
                <a:lnTo>
                  <a:pt x="231140" y="1313815"/>
                </a:lnTo>
                <a:lnTo>
                  <a:pt x="216535" y="1385570"/>
                </a:lnTo>
                <a:lnTo>
                  <a:pt x="201930" y="1457960"/>
                </a:lnTo>
                <a:lnTo>
                  <a:pt x="173355" y="1529715"/>
                </a:lnTo>
                <a:lnTo>
                  <a:pt x="144145" y="1602105"/>
                </a:lnTo>
                <a:lnTo>
                  <a:pt x="130175" y="1674495"/>
                </a:lnTo>
                <a:lnTo>
                  <a:pt x="115570" y="1746250"/>
                </a:lnTo>
                <a:lnTo>
                  <a:pt x="100965" y="1818640"/>
                </a:lnTo>
                <a:lnTo>
                  <a:pt x="86360" y="1905000"/>
                </a:lnTo>
                <a:lnTo>
                  <a:pt x="72390" y="1977390"/>
                </a:lnTo>
                <a:lnTo>
                  <a:pt x="57785" y="2049780"/>
                </a:lnTo>
                <a:lnTo>
                  <a:pt x="43180" y="2121535"/>
                </a:lnTo>
                <a:lnTo>
                  <a:pt x="14605" y="2193925"/>
                </a:lnTo>
                <a:lnTo>
                  <a:pt x="0" y="2266315"/>
                </a:lnTo>
                <a:lnTo>
                  <a:pt x="0" y="2338070"/>
                </a:lnTo>
                <a:lnTo>
                  <a:pt x="0" y="2410460"/>
                </a:lnTo>
                <a:lnTo>
                  <a:pt x="28575" y="2482215"/>
                </a:lnTo>
                <a:lnTo>
                  <a:pt x="57785" y="2554605"/>
                </a:lnTo>
                <a:lnTo>
                  <a:pt x="72390" y="2626995"/>
                </a:lnTo>
                <a:lnTo>
                  <a:pt x="115570" y="2698750"/>
                </a:lnTo>
                <a:lnTo>
                  <a:pt x="173355" y="2771140"/>
                </a:lnTo>
                <a:lnTo>
                  <a:pt x="245110" y="2828925"/>
                </a:lnTo>
                <a:lnTo>
                  <a:pt x="317500" y="2872105"/>
                </a:lnTo>
                <a:lnTo>
                  <a:pt x="389890" y="2915285"/>
                </a:lnTo>
                <a:lnTo>
                  <a:pt x="461645" y="2944495"/>
                </a:lnTo>
                <a:lnTo>
                  <a:pt x="534035" y="2973070"/>
                </a:lnTo>
                <a:lnTo>
                  <a:pt x="620395" y="3002280"/>
                </a:lnTo>
                <a:lnTo>
                  <a:pt x="692785" y="3016250"/>
                </a:lnTo>
                <a:lnTo>
                  <a:pt x="765175" y="3045460"/>
                </a:lnTo>
                <a:lnTo>
                  <a:pt x="836930" y="3045460"/>
                </a:lnTo>
                <a:lnTo>
                  <a:pt x="909320" y="3045460"/>
                </a:lnTo>
                <a:lnTo>
                  <a:pt x="995680" y="3045460"/>
                </a:lnTo>
                <a:lnTo>
                  <a:pt x="1096645" y="3045460"/>
                </a:lnTo>
                <a:lnTo>
                  <a:pt x="1169035" y="3045460"/>
                </a:lnTo>
                <a:lnTo>
                  <a:pt x="1240790" y="3045460"/>
                </a:lnTo>
                <a:lnTo>
                  <a:pt x="1313180" y="3045460"/>
                </a:lnTo>
                <a:lnTo>
                  <a:pt x="1399540" y="3016250"/>
                </a:lnTo>
                <a:lnTo>
                  <a:pt x="1486535" y="3002280"/>
                </a:lnTo>
                <a:lnTo>
                  <a:pt x="1558290" y="2973070"/>
                </a:lnTo>
                <a:lnTo>
                  <a:pt x="1630680" y="2944495"/>
                </a:lnTo>
                <a:lnTo>
                  <a:pt x="1703070" y="2915285"/>
                </a:lnTo>
                <a:lnTo>
                  <a:pt x="1774825" y="2886710"/>
                </a:lnTo>
                <a:lnTo>
                  <a:pt x="1847215" y="2843530"/>
                </a:lnTo>
                <a:lnTo>
                  <a:pt x="1919605" y="2799715"/>
                </a:lnTo>
                <a:lnTo>
                  <a:pt x="2005965" y="2771140"/>
                </a:lnTo>
                <a:lnTo>
                  <a:pt x="2078355" y="2742565"/>
                </a:lnTo>
                <a:lnTo>
                  <a:pt x="2150110" y="2727960"/>
                </a:lnTo>
                <a:lnTo>
                  <a:pt x="2222500" y="2698750"/>
                </a:lnTo>
                <a:lnTo>
                  <a:pt x="2294890" y="2655570"/>
                </a:lnTo>
                <a:lnTo>
                  <a:pt x="2395855" y="2612390"/>
                </a:lnTo>
                <a:lnTo>
                  <a:pt x="2467610" y="2569210"/>
                </a:lnTo>
                <a:lnTo>
                  <a:pt x="2540000" y="2496820"/>
                </a:lnTo>
                <a:lnTo>
                  <a:pt x="2612390" y="2425065"/>
                </a:lnTo>
                <a:lnTo>
                  <a:pt x="2684145" y="2338070"/>
                </a:lnTo>
                <a:lnTo>
                  <a:pt x="2756535" y="2251710"/>
                </a:lnTo>
                <a:lnTo>
                  <a:pt x="2814320" y="2164715"/>
                </a:lnTo>
                <a:lnTo>
                  <a:pt x="2872105" y="2078355"/>
                </a:lnTo>
                <a:lnTo>
                  <a:pt x="2915285" y="2005965"/>
                </a:lnTo>
                <a:lnTo>
                  <a:pt x="2943860" y="1934210"/>
                </a:lnTo>
                <a:lnTo>
                  <a:pt x="2987040" y="1861820"/>
                </a:lnTo>
                <a:lnTo>
                  <a:pt x="3016250" y="1790065"/>
                </a:lnTo>
                <a:lnTo>
                  <a:pt x="3044825" y="1717675"/>
                </a:lnTo>
                <a:lnTo>
                  <a:pt x="3074035" y="1645285"/>
                </a:lnTo>
                <a:lnTo>
                  <a:pt x="3102610" y="1558925"/>
                </a:lnTo>
                <a:lnTo>
                  <a:pt x="3117215" y="1472565"/>
                </a:lnTo>
                <a:lnTo>
                  <a:pt x="3145790" y="1400175"/>
                </a:lnTo>
                <a:lnTo>
                  <a:pt x="3247390" y="1082675"/>
                </a:lnTo>
                <a:lnTo>
                  <a:pt x="3304540" y="735965"/>
                </a:lnTo>
                <a:lnTo>
                  <a:pt x="3304540" y="520065"/>
                </a:lnTo>
                <a:lnTo>
                  <a:pt x="3247390" y="317500"/>
                </a:lnTo>
                <a:lnTo>
                  <a:pt x="3203575" y="201930"/>
                </a:lnTo>
                <a:lnTo>
                  <a:pt x="3145790" y="130175"/>
                </a:lnTo>
                <a:lnTo>
                  <a:pt x="3074035" y="57785"/>
                </a:lnTo>
                <a:lnTo>
                  <a:pt x="3001645" y="43180"/>
                </a:lnTo>
                <a:lnTo>
                  <a:pt x="2929890" y="14605"/>
                </a:lnTo>
                <a:lnTo>
                  <a:pt x="2857500" y="14605"/>
                </a:lnTo>
                <a:lnTo>
                  <a:pt x="2785110" y="14605"/>
                </a:lnTo>
                <a:lnTo>
                  <a:pt x="2713355" y="14605"/>
                </a:lnTo>
                <a:lnTo>
                  <a:pt x="2640965" y="0"/>
                </a:lnTo>
                <a:lnTo>
                  <a:pt x="2568575" y="0"/>
                </a:lnTo>
                <a:lnTo>
                  <a:pt x="2496820" y="0"/>
                </a:lnTo>
                <a:lnTo>
                  <a:pt x="2424430" y="0"/>
                </a:lnTo>
                <a:lnTo>
                  <a:pt x="2338070" y="0"/>
                </a:lnTo>
                <a:lnTo>
                  <a:pt x="2265680" y="0"/>
                </a:lnTo>
                <a:lnTo>
                  <a:pt x="2193290" y="0"/>
                </a:lnTo>
                <a:lnTo>
                  <a:pt x="2121535" y="0"/>
                </a:lnTo>
                <a:lnTo>
                  <a:pt x="2049145" y="14605"/>
                </a:lnTo>
                <a:lnTo>
                  <a:pt x="1977390" y="14605"/>
                </a:lnTo>
                <a:lnTo>
                  <a:pt x="1905000" y="14605"/>
                </a:lnTo>
                <a:lnTo>
                  <a:pt x="1818640" y="14605"/>
                </a:lnTo>
                <a:lnTo>
                  <a:pt x="1746250" y="14605"/>
                </a:lnTo>
                <a:lnTo>
                  <a:pt x="1673860" y="14605"/>
                </a:lnTo>
                <a:lnTo>
                  <a:pt x="1602105" y="14605"/>
                </a:lnTo>
                <a:lnTo>
                  <a:pt x="1529715" y="29210"/>
                </a:lnTo>
                <a:lnTo>
                  <a:pt x="1457325" y="43180"/>
                </a:lnTo>
                <a:lnTo>
                  <a:pt x="1385570" y="43180"/>
                </a:lnTo>
                <a:lnTo>
                  <a:pt x="1313180" y="57785"/>
                </a:lnTo>
                <a:lnTo>
                  <a:pt x="1240790" y="72390"/>
                </a:lnTo>
                <a:lnTo>
                  <a:pt x="1169035" y="86995"/>
                </a:lnTo>
                <a:lnTo>
                  <a:pt x="1096645" y="115570"/>
                </a:lnTo>
                <a:lnTo>
                  <a:pt x="1024890" y="144780"/>
                </a:lnTo>
                <a:lnTo>
                  <a:pt x="952500" y="187960"/>
                </a:lnTo>
                <a:lnTo>
                  <a:pt x="880110" y="259715"/>
                </a:lnTo>
                <a:lnTo>
                  <a:pt x="808355" y="332105"/>
                </a:lnTo>
                <a:lnTo>
                  <a:pt x="750570" y="404495"/>
                </a:lnTo>
                <a:lnTo>
                  <a:pt x="707390" y="476250"/>
                </a:lnTo>
                <a:lnTo>
                  <a:pt x="678180" y="548640"/>
                </a:lnTo>
                <a:lnTo>
                  <a:pt x="635000" y="621030"/>
                </a:lnTo>
                <a:lnTo>
                  <a:pt x="577215" y="692785"/>
                </a:lnTo>
                <a:lnTo>
                  <a:pt x="591820" y="692785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110000"/>
                  <a:satMod val="105000"/>
                  <a:tint val="67000"/>
                  <a:alpha val="100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</a:gradFill>
          <a:ln>
            <a:solidFill>
              <a:schemeClr val="accent1">
                <a:alpha val="2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C:/Users/yylluu/AppData/Local/Temp/kaimatting/20201216163644/output_aiMatting_20201216163655.pngoutput_aiMatting_2020121616365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2055" y="3662680"/>
            <a:ext cx="3019425" cy="3026410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6054090" y="2192655"/>
            <a:ext cx="1765300" cy="856615"/>
          </a:xfrm>
          <a:prstGeom prst="wedgeRoundRectCallout">
            <a:avLst>
              <a:gd name="adj1" fmla="val -40539"/>
              <a:gd name="adj2" fmla="val 19974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保证正确 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写入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029710" y="2554605"/>
            <a:ext cx="1870075" cy="856615"/>
          </a:xfrm>
          <a:prstGeom prst="wedgeRoundRectCallout">
            <a:avLst>
              <a:gd name="adj1" fmla="val 61986"/>
              <a:gd name="adj2" fmla="val 162453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保证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正确 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读取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圆角矩形标注 5"/>
          <p:cNvSpPr/>
          <p:nvPr/>
        </p:nvSpPr>
        <p:spPr>
          <a:xfrm>
            <a:off x="2000885" y="4617720"/>
            <a:ext cx="1835785" cy="856615"/>
          </a:xfrm>
          <a:prstGeom prst="wedgeRoundRectCallout">
            <a:avLst>
              <a:gd name="adj1" fmla="val 142286"/>
              <a:gd name="adj2" fmla="val -17309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保证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正确 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执行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004935" y="4095115"/>
            <a:ext cx="1823085" cy="856615"/>
          </a:xfrm>
          <a:prstGeom prst="wedgeRoundRectCallout">
            <a:avLst>
              <a:gd name="adj1" fmla="val -128927"/>
              <a:gd name="adj2" fmla="val 30726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操作 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不可抵赖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294495" y="5153660"/>
            <a:ext cx="1823085" cy="856615"/>
          </a:xfrm>
          <a:prstGeom prst="wedgeRoundRectCallout">
            <a:avLst>
              <a:gd name="adj1" fmla="val -139655"/>
              <a:gd name="adj2" fmla="val -6097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安全、健壮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门限容错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2231248" cy="776703"/>
            <a:chOff x="1394460" y="1692177"/>
            <a:chExt cx="3398532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1903454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区块链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75747" y="1825552"/>
              <a:ext cx="1139364" cy="8888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1.1</a:t>
              </a:r>
              <a:endPara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702310" y="1547495"/>
            <a:ext cx="478409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“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真理之口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”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般神奇的黑盒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性质：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55460" y="166814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公共账本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05315" y="327215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安全保障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2879090" y="5572760"/>
            <a:ext cx="1835785" cy="856615"/>
          </a:xfrm>
          <a:prstGeom prst="wedgeRoundRectCallout">
            <a:avLst>
              <a:gd name="adj1" fmla="val 98218"/>
              <a:gd name="adj2" fmla="val -101445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保证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</a:rPr>
              <a:t>条件支付</a:t>
            </a:r>
            <a:endParaRPr lang="zh-CN" altLang="en-US" sz="20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608455" y="4011295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智能合约</a:t>
            </a:r>
            <a:endParaRPr lang="zh-CN" altLang="en-US" sz="2400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" name="圆角矩形 70"/>
          <p:cNvSpPr/>
          <p:nvPr/>
        </p:nvSpPr>
        <p:spPr>
          <a:xfrm>
            <a:off x="9905365" y="225044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3502025" y="223647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66" idx="3"/>
          </p:cNvCxnSpPr>
          <p:nvPr/>
        </p:nvCxnSpPr>
        <p:spPr>
          <a:xfrm>
            <a:off x="4551680" y="351536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7980680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通信最优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的构造方法之一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7073" y="23613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7073" y="3271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57073" y="46625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080363" y="261277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080363" y="352336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080363" y="491401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083435" y="410845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03960" y="226695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03960" y="31775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203325" y="456755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4001770" y="403034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2741930" y="2613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778125" y="226695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787650" y="317500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806700" y="456247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93" name="直接箭头连接符 92"/>
          <p:cNvCxnSpPr>
            <a:stCxn id="65" idx="3"/>
          </p:cNvCxnSpPr>
          <p:nvPr/>
        </p:nvCxnSpPr>
        <p:spPr>
          <a:xfrm>
            <a:off x="4551680" y="260540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248753" y="235941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248753" y="327000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248753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396230" y="2311400"/>
            <a:ext cx="1033145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非最优的MVBA</a:t>
            </a:r>
            <a:endParaRPr lang="zh-CN" altLang="en-US" sz="1600" b="1"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 rot="5400000">
            <a:off x="422910" y="409575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7690" y="333946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4377690" y="333946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文本框 109"/>
          <p:cNvSpPr txBox="1"/>
          <p:nvPr/>
        </p:nvSpPr>
        <p:spPr>
          <a:xfrm rot="5400000">
            <a:off x="7533005" y="403796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33040" y="350837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733040" y="4899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7" idx="3"/>
          </p:cNvCxnSpPr>
          <p:nvPr/>
        </p:nvCxnSpPr>
        <p:spPr>
          <a:xfrm>
            <a:off x="4551680" y="490664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897245" y="2621280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897245" y="352488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897245" y="490156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556760" y="22809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0730" y="3188970"/>
            <a:ext cx="72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5335" y="457644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03975" y="231140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03975" y="318897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03975" y="4576445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468995" y="3417570"/>
            <a:ext cx="1064895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ym typeface="+mn-ea"/>
              </a:rPr>
              <a:t>Recast</a:t>
            </a:r>
            <a:r>
              <a:rPr lang="zh-CN" altLang="en-US" sz="1600">
                <a:sym typeface="+mn-ea"/>
              </a:rPr>
              <a:t>_</a:t>
            </a:r>
            <a:r>
              <a:rPr lang="en-US" altLang="zh-CN" sz="1600">
                <a:sym typeface="+mn-ea"/>
              </a:rPr>
              <a:t>x</a:t>
            </a:r>
            <a:endParaRPr lang="en-US" altLang="zh-CN" sz="1600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00" y="322199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000" y="23114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78000" y="461264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628618" y="23536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628618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28618" y="326428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0" name="直接箭头连接符 39"/>
          <p:cNvCxnSpPr>
            <a:stCxn id="103" idx="3"/>
          </p:cNvCxnSpPr>
          <p:nvPr/>
        </p:nvCxnSpPr>
        <p:spPr>
          <a:xfrm>
            <a:off x="8171815" y="2610485"/>
            <a:ext cx="328930" cy="8077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05" idx="3"/>
          </p:cNvCxnSpPr>
          <p:nvPr/>
        </p:nvCxnSpPr>
        <p:spPr>
          <a:xfrm flipV="1">
            <a:off x="8171815" y="4032250"/>
            <a:ext cx="367665" cy="87376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4" idx="3"/>
            <a:endCxn id="39" idx="1"/>
          </p:cNvCxnSpPr>
          <p:nvPr/>
        </p:nvCxnSpPr>
        <p:spPr>
          <a:xfrm>
            <a:off x="8171815" y="3521710"/>
            <a:ext cx="297180" cy="19748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10016718" y="236766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016718" y="32782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016718" y="466319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 rot="5400000">
            <a:off x="10300970" y="404622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9497695" y="2807335"/>
            <a:ext cx="556260" cy="6108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9" idx="3"/>
            <a:endCxn id="53" idx="1"/>
          </p:cNvCxnSpPr>
          <p:nvPr/>
        </p:nvCxnSpPr>
        <p:spPr>
          <a:xfrm flipV="1">
            <a:off x="9533890" y="3529330"/>
            <a:ext cx="482600" cy="1898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9516745" y="4022090"/>
            <a:ext cx="537210" cy="6902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杖形箭头 73"/>
          <p:cNvSpPr/>
          <p:nvPr/>
        </p:nvSpPr>
        <p:spPr>
          <a:xfrm flipH="1" flipV="1">
            <a:off x="3866515" y="5202555"/>
            <a:ext cx="6710045" cy="1080770"/>
          </a:xfrm>
          <a:prstGeom prst="uturnArrow">
            <a:avLst>
              <a:gd name="adj1" fmla="val 13627"/>
              <a:gd name="adj2" fmla="val 16466"/>
              <a:gd name="adj3" fmla="val 31983"/>
              <a:gd name="adj4" fmla="val 43750"/>
              <a:gd name="adj5" fmla="val 73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526270" y="311150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516745" y="358076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507220" y="39014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570730" y="5756910"/>
            <a:ext cx="5812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如果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不满足断言式函数，重复调用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MVBA,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选取新的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 </a:t>
            </a:r>
            <a:r>
              <a:rPr lang="en-US" altLang="zh-CN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10931525" y="352679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10931525" y="261683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10931525" y="491807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11641455" y="1746885"/>
            <a:ext cx="410845" cy="4358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 fontAlgn="auto">
              <a:lnSpc>
                <a:spcPts val="1780"/>
              </a:lnSpc>
              <a:spcBef>
                <a:spcPts val="0"/>
              </a:spcBef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输出恢复出的消息，如果该消息满足断言式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函数</a:t>
            </a:r>
            <a:endParaRPr lang="zh-CN" altLang="en-US" sz="1600"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" name="圆角矩形 70"/>
          <p:cNvSpPr/>
          <p:nvPr/>
        </p:nvSpPr>
        <p:spPr>
          <a:xfrm>
            <a:off x="9905365" y="225044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圆角矩形 44"/>
          <p:cNvSpPr/>
          <p:nvPr/>
        </p:nvSpPr>
        <p:spPr>
          <a:xfrm>
            <a:off x="3502025" y="2236470"/>
            <a:ext cx="1145540" cy="302831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>
            <a:stCxn id="66" idx="3"/>
          </p:cNvCxnSpPr>
          <p:nvPr/>
        </p:nvCxnSpPr>
        <p:spPr>
          <a:xfrm>
            <a:off x="4551680" y="351536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组合 112"/>
          <p:cNvGrpSpPr/>
          <p:nvPr/>
        </p:nvGrpSpPr>
        <p:grpSpPr>
          <a:xfrm>
            <a:off x="647700" y="381537"/>
            <a:ext cx="6142848" cy="776703"/>
            <a:chOff x="1394460" y="1692177"/>
            <a:chExt cx="9356496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7861418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如何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创造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小飞象？思路二（续）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47700" y="1487805"/>
            <a:ext cx="7980680" cy="119888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通信最优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的构造方法之一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 algn="l">
              <a:lnSpc>
                <a:spcPct val="150000"/>
              </a:lnSpc>
              <a:buClrTx/>
              <a:buSzTx/>
              <a:buFont typeface="Wingdings" panose="05000000000000000000" pitchFamily="2" charset="2"/>
              <a:buChar char="n"/>
            </a:pP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157073" y="236131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57073" y="327190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157073" y="46625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</a:t>
            </a: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8" name="直接箭头连接符 47"/>
          <p:cNvCxnSpPr>
            <a:stCxn id="29" idx="3"/>
            <a:endCxn id="21" idx="1"/>
          </p:cNvCxnSpPr>
          <p:nvPr/>
        </p:nvCxnSpPr>
        <p:spPr>
          <a:xfrm>
            <a:off x="1080363" y="261277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0" idx="3"/>
            <a:endCxn id="27" idx="1"/>
          </p:cNvCxnSpPr>
          <p:nvPr/>
        </p:nvCxnSpPr>
        <p:spPr>
          <a:xfrm>
            <a:off x="1080363" y="352336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47" idx="3"/>
            <a:endCxn id="28" idx="1"/>
          </p:cNvCxnSpPr>
          <p:nvPr/>
        </p:nvCxnSpPr>
        <p:spPr>
          <a:xfrm>
            <a:off x="1080363" y="4914017"/>
            <a:ext cx="697865" cy="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 rot="5400000">
            <a:off x="2083435" y="4108450"/>
            <a:ext cx="511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03960" y="226695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1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03960" y="31775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203325" y="456755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8" name="文本框 67"/>
          <p:cNvSpPr txBox="1"/>
          <p:nvPr/>
        </p:nvSpPr>
        <p:spPr>
          <a:xfrm rot="5400000">
            <a:off x="4001770" y="403034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2741930" y="2613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文本框 85"/>
          <p:cNvSpPr txBox="1"/>
          <p:nvPr/>
        </p:nvSpPr>
        <p:spPr>
          <a:xfrm>
            <a:off x="2778125" y="226695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787650" y="3175000"/>
            <a:ext cx="9029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806700" y="456247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93" name="直接箭头连接符 92"/>
          <p:cNvCxnSpPr>
            <a:stCxn id="65" idx="3"/>
          </p:cNvCxnSpPr>
          <p:nvPr/>
        </p:nvCxnSpPr>
        <p:spPr>
          <a:xfrm>
            <a:off x="4551680" y="260540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圆角矩形 102"/>
          <p:cNvSpPr/>
          <p:nvPr/>
        </p:nvSpPr>
        <p:spPr>
          <a:xfrm>
            <a:off x="7248753" y="235941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7248753" y="327000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7248753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5396230" y="2311400"/>
            <a:ext cx="1033145" cy="290576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非最优的MVBA</a:t>
            </a:r>
            <a:endParaRPr lang="zh-CN" altLang="en-US" sz="1600" b="1">
              <a:sym typeface="+mn-ea"/>
            </a:endParaRPr>
          </a:p>
        </p:txBody>
      </p:sp>
      <p:sp>
        <p:nvSpPr>
          <p:cNvPr id="107" name="文本框 106"/>
          <p:cNvSpPr txBox="1"/>
          <p:nvPr/>
        </p:nvSpPr>
        <p:spPr>
          <a:xfrm rot="5400000">
            <a:off x="422910" y="4095750"/>
            <a:ext cx="48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graphicFrame>
        <p:nvGraphicFramePr>
          <p:cNvPr id="108" name="对象 10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377690" y="3339465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>
                        <a:grayscl/>
                        <a:lum bright="-24000" contrast="-36000"/>
                      </a:blip>
                      <a:stretch>
                        <a:fillRect/>
                      </a:stretch>
                    </p:blipFill>
                    <p:spPr>
                      <a:xfrm>
                        <a:off x="4377690" y="3339465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0" name="文本框 109"/>
          <p:cNvSpPr txBox="1"/>
          <p:nvPr/>
        </p:nvSpPr>
        <p:spPr>
          <a:xfrm rot="5400000">
            <a:off x="7533005" y="4037965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2733040" y="350837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2733040" y="4899025"/>
            <a:ext cx="894715" cy="571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7" idx="3"/>
          </p:cNvCxnSpPr>
          <p:nvPr/>
        </p:nvCxnSpPr>
        <p:spPr>
          <a:xfrm>
            <a:off x="4551680" y="490664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897245" y="2621280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5897245" y="352488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897245" y="4901565"/>
            <a:ext cx="1351280" cy="6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4556760" y="2280920"/>
            <a:ext cx="812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1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70730" y="3188970"/>
            <a:ext cx="72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2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585335" y="4576445"/>
            <a:ext cx="7886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n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403975" y="231140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403975" y="3188970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403975" y="4576445"/>
            <a:ext cx="9036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lock</a:t>
            </a:r>
            <a:r>
              <a:rPr lang="en-US" altLang="zh-CN" b="1" i="1" baseline="-2500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8468995" y="3417570"/>
            <a:ext cx="1064895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ym typeface="+mn-ea"/>
              </a:rPr>
              <a:t>Recast</a:t>
            </a:r>
            <a:r>
              <a:rPr lang="zh-CN" altLang="en-US" sz="1600">
                <a:sym typeface="+mn-ea"/>
              </a:rPr>
              <a:t>_</a:t>
            </a:r>
            <a:r>
              <a:rPr lang="en-US" altLang="zh-CN" sz="1600">
                <a:sym typeface="+mn-ea"/>
              </a:rPr>
              <a:t>x</a:t>
            </a:r>
            <a:endParaRPr lang="en-US" altLang="zh-CN" sz="1600">
              <a:sym typeface="+mn-ea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778000" y="322199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2</a:t>
            </a:r>
            <a:endParaRPr lang="zh-CN" altLang="en-US" sz="1600"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778000" y="231140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1</a:t>
            </a:r>
            <a:endParaRPr lang="zh-CN" altLang="en-US" sz="1600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778000" y="4612640"/>
            <a:ext cx="1122680" cy="60261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 sz="1600" b="1">
                <a:sym typeface="+mn-ea"/>
              </a:rPr>
              <a:t>P</a:t>
            </a:r>
            <a:r>
              <a:rPr lang="en-US" altLang="zh-CN" sz="1600" b="1">
                <a:sym typeface="+mn-ea"/>
              </a:rPr>
              <a:t>D</a:t>
            </a:r>
            <a:r>
              <a:rPr lang="zh-CN" altLang="en-US" sz="1600">
                <a:sym typeface="+mn-ea"/>
              </a:rPr>
              <a:t>_</a:t>
            </a:r>
            <a:r>
              <a:rPr lang="zh-CN" altLang="en-US" sz="1600">
                <a:sym typeface="+mn-ea"/>
              </a:rPr>
              <a:t>n</a:t>
            </a:r>
            <a:endParaRPr lang="zh-CN" altLang="en-US" sz="1600">
              <a:sym typeface="+mn-ea"/>
            </a:endParaRPr>
          </a:p>
        </p:txBody>
      </p:sp>
      <p:sp>
        <p:nvSpPr>
          <p:cNvPr id="65" name="圆角矩形 64"/>
          <p:cNvSpPr/>
          <p:nvPr/>
        </p:nvSpPr>
        <p:spPr>
          <a:xfrm>
            <a:off x="3628618" y="235369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628618" y="465493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628618" y="326428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cxnSp>
        <p:nvCxnSpPr>
          <p:cNvPr id="40" name="直接箭头连接符 39"/>
          <p:cNvCxnSpPr>
            <a:stCxn id="103" idx="3"/>
          </p:cNvCxnSpPr>
          <p:nvPr/>
        </p:nvCxnSpPr>
        <p:spPr>
          <a:xfrm>
            <a:off x="8171815" y="2610485"/>
            <a:ext cx="328930" cy="80772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stCxn id="105" idx="3"/>
          </p:cNvCxnSpPr>
          <p:nvPr/>
        </p:nvCxnSpPr>
        <p:spPr>
          <a:xfrm flipV="1">
            <a:off x="8171815" y="4032250"/>
            <a:ext cx="367665" cy="87376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104" idx="3"/>
            <a:endCxn id="39" idx="1"/>
          </p:cNvCxnSpPr>
          <p:nvPr/>
        </p:nvCxnSpPr>
        <p:spPr>
          <a:xfrm>
            <a:off x="8171815" y="3521710"/>
            <a:ext cx="297180" cy="19748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10016718" y="236766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1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10016718" y="3278257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2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0016718" y="4663192"/>
            <a:ext cx="923290" cy="502285"/>
          </a:xfrm>
          <a:prstGeom prst="roundRect">
            <a:avLst>
              <a:gd name="adj" fmla="val 37084"/>
            </a:avLst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0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0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0000"/>
                </a:schemeClr>
              </a:gs>
            </a:gsLst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  <a:scene3d>
              <a:camera prst="orthographicFront"/>
              <a:lightRig rig="threePt" dir="t"/>
            </a:scene3d>
          </a:bodyPr>
          <a:p>
            <a:pPr lvl="0" algn="ctr">
              <a:buClrTx/>
              <a:buSzTx/>
              <a:buFontTx/>
            </a:pPr>
            <a:r>
              <a:rPr lang="en-US" altLang="zh-CN" sz="16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节点 n</a:t>
            </a:r>
            <a:endParaRPr lang="en-US" altLang="zh-CN" sz="16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 rot="5400000">
            <a:off x="10300970" y="4046220"/>
            <a:ext cx="3543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...</a:t>
            </a:r>
            <a:endParaRPr lang="en-US" altLang="zh-CN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 flipV="1">
            <a:off x="9497695" y="2807335"/>
            <a:ext cx="556260" cy="61087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9" idx="3"/>
            <a:endCxn id="53" idx="1"/>
          </p:cNvCxnSpPr>
          <p:nvPr/>
        </p:nvCxnSpPr>
        <p:spPr>
          <a:xfrm flipV="1">
            <a:off x="9533890" y="3529330"/>
            <a:ext cx="482600" cy="1898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>
          <a:xfrm>
            <a:off x="9516745" y="4022090"/>
            <a:ext cx="537210" cy="69024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手杖形箭头 73"/>
          <p:cNvSpPr/>
          <p:nvPr/>
        </p:nvSpPr>
        <p:spPr>
          <a:xfrm flipH="1" flipV="1">
            <a:off x="3866515" y="5202555"/>
            <a:ext cx="6710045" cy="1080770"/>
          </a:xfrm>
          <a:prstGeom prst="uturnArrow">
            <a:avLst>
              <a:gd name="adj1" fmla="val 13627"/>
              <a:gd name="adj2" fmla="val 16466"/>
              <a:gd name="adj3" fmla="val 31983"/>
              <a:gd name="adj4" fmla="val 43750"/>
              <a:gd name="adj5" fmla="val 739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9526270" y="311150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516745" y="3580765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507220" y="3901440"/>
            <a:ext cx="3714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</a:t>
            </a:r>
            <a:endParaRPr lang="en-US" altLang="zh-CN" i="1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570730" y="5756910"/>
            <a:ext cx="58121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如果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 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不满足断言式函数，重复调用</a:t>
            </a:r>
            <a:r>
              <a:rPr lang="en-US" altLang="zh-CN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MVBA,</a:t>
            </a:r>
            <a:r>
              <a:rPr lang="zh-CN" altLang="en-US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选取新的</a:t>
            </a:r>
            <a:r>
              <a:rPr lang="en-US" altLang="zh-CN" i="1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m</a:t>
            </a:r>
            <a:r>
              <a:rPr lang="en-US" altLang="zh-CN" i="1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x </a:t>
            </a:r>
            <a:r>
              <a:rPr lang="en-US" altLang="zh-CN" baseline="-25000">
                <a:latin typeface="SimHei" panose="02010609060101010101" pitchFamily="49" charset="-122"/>
                <a:ea typeface="SimHei" panose="02010609060101010101" pitchFamily="49" charset="-122"/>
                <a:cs typeface="Times New Roman" panose="02020603050405020304" charset="0"/>
                <a:sym typeface="+mn-ea"/>
              </a:rPr>
              <a:t> </a:t>
            </a:r>
            <a:endParaRPr lang="zh-CN" altLang="en-US" baseline="-25000">
              <a:latin typeface="SimHei" panose="02010609060101010101" pitchFamily="49" charset="-122"/>
              <a:ea typeface="SimHei" panose="02010609060101010101" pitchFamily="49" charset="-122"/>
              <a:cs typeface="Times New Roman" panose="02020603050405020304" charset="0"/>
              <a:sym typeface="+mn-ea"/>
            </a:endParaRPr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10931525" y="3526790"/>
            <a:ext cx="834390" cy="1333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箭头连接符 125"/>
          <p:cNvCxnSpPr/>
          <p:nvPr/>
        </p:nvCxnSpPr>
        <p:spPr>
          <a:xfrm>
            <a:off x="10931525" y="2616835"/>
            <a:ext cx="837565" cy="5080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箭头连接符 126"/>
          <p:cNvCxnSpPr/>
          <p:nvPr/>
        </p:nvCxnSpPr>
        <p:spPr>
          <a:xfrm>
            <a:off x="10931525" y="4918075"/>
            <a:ext cx="843915" cy="1460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11641455" y="1746885"/>
            <a:ext cx="410845" cy="43586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pPr algn="l" fontAlgn="auto">
              <a:lnSpc>
                <a:spcPts val="1780"/>
              </a:lnSpc>
              <a:spcBef>
                <a:spcPts val="0"/>
              </a:spcBef>
            </a:pP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输出恢复出的消息，如果该消息满足断言式</a:t>
            </a:r>
            <a:r>
              <a:rPr lang="zh-CN" altLang="en-US" sz="1600"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函数</a:t>
            </a:r>
            <a:endParaRPr lang="zh-CN" altLang="en-US" sz="1600"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</a:endParaRPr>
          </a:p>
        </p:txBody>
      </p:sp>
      <p:sp>
        <p:nvSpPr>
          <p:cNvPr id="2" name="爆炸形 1 1"/>
          <p:cNvSpPr/>
          <p:nvPr/>
        </p:nvSpPr>
        <p:spPr>
          <a:xfrm>
            <a:off x="6429375" y="-602615"/>
            <a:ext cx="5564505" cy="3466465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b="1"/>
              <a:t>只把</a:t>
            </a:r>
            <a:r>
              <a:rPr lang="en-US" altLang="zh-CN" b="1"/>
              <a:t> </a:t>
            </a:r>
            <a:r>
              <a:rPr lang="zh-CN" altLang="en-US" sz="2000" b="1">
                <a:solidFill>
                  <a:srgbClr val="C00000"/>
                </a:solidFill>
              </a:rPr>
              <a:t>期望常数个</a:t>
            </a:r>
            <a:r>
              <a:rPr lang="en-US" altLang="zh-CN" b="1"/>
              <a:t> </a:t>
            </a:r>
            <a:r>
              <a:rPr lang="zh-CN" altLang="en-US" b="1"/>
              <a:t>输入广播到全网，避免发送所有输入到</a:t>
            </a:r>
            <a:r>
              <a:rPr lang="zh-CN" altLang="en-US" b="1"/>
              <a:t>所有人，节约了</a:t>
            </a:r>
            <a:r>
              <a:rPr lang="en-US" altLang="zh-CN" b="1"/>
              <a:t> O(n) </a:t>
            </a:r>
            <a:r>
              <a:rPr lang="zh-CN" altLang="en-US" b="1"/>
              <a:t>量级的通信</a:t>
            </a:r>
            <a:r>
              <a:rPr lang="zh-CN" altLang="en-US" b="1"/>
              <a:t>代价</a:t>
            </a:r>
            <a:endParaRPr lang="zh-CN" altLang="en-US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30994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vs 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蜜獾：理论指标</a:t>
            </a: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蜜獾协议：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RBC + N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小飞象协议家族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[CCS'20, PODC’20]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：常数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 fontAlgn="auto">
              <a:lnSpc>
                <a:spcPts val="3500"/>
              </a:lnSpc>
              <a:buFont typeface="Arial" panose="020B0604020202020204" pitchFamily="34" charset="0"/>
              <a:buChar char="◦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使用期望常数个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 fontAlgn="auto">
              <a:lnSpc>
                <a:spcPts val="3500"/>
              </a:lnSpc>
              <a:buFont typeface="Arial" panose="020B0604020202020204" pitchFamily="34" charset="0"/>
              <a:buChar char="◦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运行时间变短、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摊销通信代价不变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2" indent="0" fontAlgn="auto">
              <a:lnSpc>
                <a:spcPts val="3500"/>
              </a:lnSpc>
              <a:buFont typeface="Arial" panose="020B0604020202020204" pitchFamily="34" charset="0"/>
              <a:buNone/>
            </a:pPr>
            <a:endParaRPr kumimoji="0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534903" cy="776703"/>
            <a:chOff x="1394460" y="1692177"/>
            <a:chExt cx="5384197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38891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小飞象 </a:t>
              </a:r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vs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蜜獾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1704340" y="4480560"/>
          <a:ext cx="9026525" cy="21050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12595"/>
                <a:gridCol w="2027555"/>
                <a:gridCol w="3267710"/>
                <a:gridCol w="2018665"/>
              </a:tblGrid>
              <a:tr h="466090">
                <a:tc row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endParaRPr lang="zh-CN" alt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 gridSpan="3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系统规模为 N 个节点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 hMerge="1">
                  <a:tcPr/>
                </a:tc>
                <a:tc hMerge="1">
                  <a:tcPr/>
                </a:tc>
              </a:tr>
              <a:tr h="619760">
                <a:tc vMerge="1">
                  <a:tcPr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随机化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模块数量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通信代价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（比特数每输出交易）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运行时间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</a:tr>
              <a:tr h="36576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蜜獾 ACS</a:t>
                      </a:r>
                      <a:endParaRPr lang="zh-CN" alt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O(N) </a:t>
                      </a:r>
                      <a:endParaRPr lang="zh-CN" altLang="en-US" sz="2000" b="1" dirty="0" smtClean="0">
                        <a:solidFill>
                          <a:srgbClr val="C00000"/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O(N)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C00000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O(logN)</a:t>
                      </a:r>
                      <a:endParaRPr lang="zh-CN" altLang="en-US" sz="2000" b="1" dirty="0" smtClean="0">
                        <a:solidFill>
                          <a:srgbClr val="C00000"/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</a:tr>
              <a:tr h="65341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小飞象 ACS</a:t>
                      </a:r>
                      <a:endParaRPr lang="zh-CN" alt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 smtClean="0">
                          <a:solidFill>
                            <a:schemeClr val="accent4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O(1)</a:t>
                      </a:r>
                      <a:endParaRPr lang="zh-CN" altLang="en-US" sz="2000" b="1" dirty="0" smtClean="0">
                        <a:solidFill>
                          <a:schemeClr val="accent4"/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理论最优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O(N)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理论最优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b="1" dirty="0" smtClean="0">
                          <a:solidFill>
                            <a:schemeClr val="accent4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O(1)</a:t>
                      </a:r>
                      <a:endParaRPr lang="zh-CN" altLang="en-US" sz="2000" b="1" dirty="0" smtClean="0">
                        <a:solidFill>
                          <a:schemeClr val="accent4"/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0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理论最优</a:t>
                      </a:r>
                      <a:endParaRPr lang="zh-CN" altLang="en-US" sz="20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</a:tr>
            </a:tbl>
          </a:graphicData>
        </a:graphic>
      </p:graphicFrame>
      <p:sp>
        <p:nvSpPr>
          <p:cNvPr id="2" name="右大括号 1"/>
          <p:cNvSpPr/>
          <p:nvPr/>
        </p:nvSpPr>
        <p:spPr>
          <a:xfrm>
            <a:off x="6910705" y="3345180"/>
            <a:ext cx="125095" cy="914400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右箭头 3"/>
          <p:cNvSpPr/>
          <p:nvPr/>
        </p:nvSpPr>
        <p:spPr>
          <a:xfrm>
            <a:off x="7209155" y="3564255"/>
            <a:ext cx="1085850" cy="447675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178165" y="3354070"/>
            <a:ext cx="40005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回答国际密码学会前主席等</a:t>
            </a:r>
            <a:endParaRPr lang="zh-CN" altLang="en-US" sz="2400" b="1">
              <a:solidFill>
                <a:srgbClr val="7030A0"/>
              </a:solidFill>
            </a:endParaRPr>
          </a:p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提出</a:t>
            </a:r>
            <a:r>
              <a:rPr lang="zh-CN" altLang="en-US" sz="2400" b="1">
                <a:solidFill>
                  <a:srgbClr val="7030A0"/>
                </a:solidFill>
                <a:sym typeface="+mn-ea"/>
              </a:rPr>
              <a:t>近</a:t>
            </a:r>
            <a:r>
              <a:rPr lang="en-US" altLang="zh-CN" sz="2400" b="1">
                <a:solidFill>
                  <a:srgbClr val="7030A0"/>
                </a:solidFill>
                <a:sym typeface="+mn-ea"/>
              </a:rPr>
              <a:t>20</a:t>
            </a:r>
            <a:r>
              <a:rPr lang="zh-CN" altLang="en-US" sz="2400" b="1">
                <a:solidFill>
                  <a:srgbClr val="7030A0"/>
                </a:solidFill>
                <a:sym typeface="+mn-ea"/>
              </a:rPr>
              <a:t>年</a:t>
            </a:r>
            <a:r>
              <a:rPr lang="zh-CN" altLang="en-US" sz="2400" b="1">
                <a:solidFill>
                  <a:srgbClr val="7030A0"/>
                </a:solidFill>
              </a:rPr>
              <a:t>的公开问题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235" y="2319655"/>
            <a:ext cx="7187565" cy="36925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702310" y="16414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vs 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蜜獾：实验指标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*</a:t>
            </a:r>
            <a:endParaRPr kumimoji="0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534903" cy="776703"/>
            <a:chOff x="1394460" y="1692177"/>
            <a:chExt cx="5384197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38891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小飞象 </a:t>
              </a:r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vs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蜜獾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2835" y="5835650"/>
            <a:ext cx="108870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*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实验环境：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</a:endParaRPr>
          </a:p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    分布在四大洲十个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AWS regions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</a:rPr>
              <a:t>的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t2.medium 实例 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(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弗吉尼亚、加拿大、法兰克福、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巴黎、 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  <a:p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    加州、斯德哥尔摩、孟买、东京、新加坡、圣保罗</a:t>
            </a:r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)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vs 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蜜獾：实验指标</a:t>
            </a:r>
            <a:endParaRPr kumimoji="0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534903" cy="776703"/>
            <a:chOff x="1394460" y="1692177"/>
            <a:chExt cx="5384197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38891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小飞象 </a:t>
              </a:r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vs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蜜獾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3" name="图片 2" descr="捕获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350" y="2228215"/>
            <a:ext cx="4577080" cy="3677920"/>
          </a:xfrm>
          <a:prstGeom prst="rect">
            <a:avLst/>
          </a:prstGeom>
        </p:spPr>
      </p:pic>
      <p:pic>
        <p:nvPicPr>
          <p:cNvPr id="5" name="图片 4" descr="捕获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80" y="2209165"/>
            <a:ext cx="5147310" cy="36950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31300" y="5854700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吞吐量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2520950" y="5839460"/>
            <a:ext cx="26041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系统规模 </a:t>
            </a:r>
            <a:r>
              <a:rPr lang="en-US" altLang="zh-CN" sz="2400"/>
              <a:t>(</a:t>
            </a:r>
            <a:r>
              <a:rPr lang="zh-CN" altLang="en-US" sz="2400"/>
              <a:t>节点数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9" name="文本框 8"/>
          <p:cNvSpPr txBox="1"/>
          <p:nvPr/>
        </p:nvSpPr>
        <p:spPr>
          <a:xfrm>
            <a:off x="320675" y="3394075"/>
            <a:ext cx="613410" cy="1449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/>
              <a:t>基本延迟</a:t>
            </a:r>
            <a:r>
              <a:rPr lang="en-US" altLang="zh-CN" sz="2800"/>
              <a:t>*</a:t>
            </a:r>
            <a:endParaRPr lang="en-US" altLang="zh-CN" sz="2800"/>
          </a:p>
        </p:txBody>
      </p:sp>
      <p:sp>
        <p:nvSpPr>
          <p:cNvPr id="10" name="文本框 9"/>
          <p:cNvSpPr txBox="1"/>
          <p:nvPr/>
        </p:nvSpPr>
        <p:spPr>
          <a:xfrm>
            <a:off x="6564630" y="3437255"/>
            <a:ext cx="613410" cy="158750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400"/>
              <a:t>确认延迟</a:t>
            </a:r>
            <a:r>
              <a:rPr lang="en-US" altLang="zh-CN" sz="2800"/>
              <a:t>**</a:t>
            </a:r>
            <a:endParaRPr lang="en-US" altLang="zh-CN" sz="2800"/>
          </a:p>
        </p:txBody>
      </p:sp>
      <p:sp>
        <p:nvSpPr>
          <p:cNvPr id="12" name="文本框 11"/>
          <p:cNvSpPr txBox="1"/>
          <p:nvPr/>
        </p:nvSpPr>
        <p:spPr>
          <a:xfrm>
            <a:off x="894715" y="6459220"/>
            <a:ext cx="531622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*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基本延迟：零吞吐率下，每个区块的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延迟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91325" y="6459220"/>
            <a:ext cx="54241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** 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确认延迟：相应吞吐率下，产生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区块的</a:t>
            </a: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延迟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839335" y="2289175"/>
            <a:ext cx="88709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rgbClr val="C00000"/>
                </a:solidFill>
              </a:rPr>
              <a:t>log(n)</a:t>
            </a:r>
            <a:endParaRPr lang="en-US" altLang="zh-CN" sz="2000" b="1">
              <a:solidFill>
                <a:srgbClr val="C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32655" y="4940935"/>
            <a:ext cx="12395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000" b="1">
                <a:solidFill>
                  <a:schemeClr val="accent4">
                    <a:lumMod val="75000"/>
                  </a:schemeClr>
                </a:solidFill>
              </a:rPr>
              <a:t>constant</a:t>
            </a:r>
            <a:endParaRPr lang="en-US" altLang="zh-CN" sz="2000" b="1">
              <a:solidFill>
                <a:schemeClr val="accent4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vs </a:t>
            </a:r>
            <a:r>
              <a:rPr kumimoji="0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蜜獾：实验指标</a:t>
            </a:r>
            <a:endParaRPr kumimoji="0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3534903" cy="776703"/>
            <a:chOff x="1394460" y="1692177"/>
            <a:chExt cx="5384197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38891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小飞象 </a:t>
              </a:r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vs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panose="020B0503020204020204" charset="-122"/>
                  <a:ea typeface="Microsoft YaHei" panose="020B0503020204020204" charset="-122"/>
                  <a:cs typeface="Microsoft YaHei" panose="020B0503020204020204" charset="-122"/>
                  <a:sym typeface="+mn-ea"/>
                </a:rPr>
                <a:t>蜜獾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99720" y="2527935"/>
          <a:ext cx="11743055" cy="283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9340"/>
                <a:gridCol w="2453005"/>
                <a:gridCol w="2905125"/>
                <a:gridCol w="2409825"/>
                <a:gridCol w="2905760"/>
              </a:tblGrid>
              <a:tr h="556895">
                <a:tc row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 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64个全球节点</a:t>
                      </a:r>
                      <a:endParaRPr lang="zh-CN" altLang="en-US" sz="28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 hMerge="1">
                  <a:tcPr/>
                </a:tc>
                <a:tc gridSpan="2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8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100个全球节点</a:t>
                      </a:r>
                      <a:endParaRPr lang="zh-CN" altLang="en-US" sz="28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 hMerge="1">
                  <a:tcPr/>
                </a:tc>
              </a:tr>
              <a:tr h="584200">
                <a:tc vMerge="1">
                  <a:tcPr marL="68580" marR="68580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基本延迟 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极限交易吞吐量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  <a:sym typeface="+mn-ea"/>
                        </a:rPr>
                        <a:t>基本</a:t>
                      </a: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延迟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  <a:sym typeface="+mn-ea"/>
                        </a:rPr>
                        <a:t>极限</a:t>
                      </a: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交易吞吐量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</a:tr>
              <a:tr h="56324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蜜獾</a:t>
                      </a:r>
                      <a:endParaRPr lang="zh-CN" alt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240 秒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4453 笔/秒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491 秒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1934 笔/秒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</a:tr>
              <a:tr h="113538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小飞象</a:t>
                      </a:r>
                      <a:endParaRPr lang="zh-CN" altLang="en-US" sz="2400" b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14 秒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（</a:t>
                      </a: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延迟</a:t>
                      </a:r>
                      <a:r>
                        <a:rPr lang="zh-CN" altLang="en-US" sz="2400" b="1" dirty="0" smtClean="0">
                          <a:solidFill>
                            <a:srgbClr val="C00000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降低 94%</a:t>
                      </a: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）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18692 笔/秒 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（</a:t>
                      </a: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吞吐量</a:t>
                      </a:r>
                      <a:r>
                        <a:rPr lang="zh-CN" altLang="en-US" sz="2400" b="1" dirty="0" smtClean="0">
                          <a:solidFill>
                            <a:srgbClr val="C00000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增长 320%</a:t>
                      </a: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）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24 秒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（</a:t>
                      </a: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延迟</a:t>
                      </a:r>
                      <a:r>
                        <a:rPr lang="zh-CN" altLang="en-US" sz="2400" b="1" dirty="0" smtClean="0">
                          <a:solidFill>
                            <a:srgbClr val="C00000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降低 95%</a:t>
                      </a: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）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  <a:tc>
                  <a:txBody>
                    <a:bodyPr/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17767 笔/秒 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  <a:p>
                      <a:pPr algn="ctr" fontAlgn="auto">
                        <a:spcBef>
                          <a:spcPts val="30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（</a:t>
                      </a:r>
                      <a:r>
                        <a:rPr lang="zh-CN" altLang="en-US" sz="2400" b="1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吞吐量</a:t>
                      </a:r>
                      <a:r>
                        <a:rPr lang="zh-CN" altLang="en-US" sz="2400" b="1" dirty="0" smtClean="0">
                          <a:solidFill>
                            <a:srgbClr val="C00000"/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增长 819%</a:t>
                      </a:r>
                      <a:r>
                        <a:rPr lang="zh-CN" altLang="en-US" sz="2400" dirty="0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" panose="02040503050406030204"/>
                          <a:ea typeface="SimHei" panose="02010609060101010101" pitchFamily="49" charset="-122"/>
                          <a:cs typeface="Cambria" panose="02040503050406030204"/>
                        </a:rPr>
                        <a:t>）</a:t>
                      </a:r>
                      <a:endParaRPr lang="zh-CN" altLang="en-US" sz="2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" panose="02040503050406030204"/>
                        <a:ea typeface="SimHei" panose="02010609060101010101" pitchFamily="49" charset="-122"/>
                        <a:cs typeface="Cambria" panose="02040503050406030204"/>
                      </a:endParaRPr>
                    </a:p>
                  </a:txBody>
                  <a:tcPr marL="68588" marR="68588" marT="0" marB="0" vert="horz" anchor="ctr" anchorCtr="0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2586848" cy="776703"/>
            <a:chOff x="1394460" y="1692177"/>
            <a:chExt cx="3940165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2445087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要点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信息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3.4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02310" y="1641475"/>
            <a:ext cx="11489055" cy="4046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思路一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——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 [CCS'20]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fontAlgn="auto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巧妙地使用共识元数据、而非交易本身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fontAlgn="auto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利用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运行快的优点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fontAlgn="auto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规避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通信大的缺点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思路二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——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[PODC'20]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algn="l">
              <a:lnSpc>
                <a:spcPts val="35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直接降低MVBA的通信成本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algn="l">
              <a:lnSpc>
                <a:spcPts val="35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运行快、通信小的最优MVBA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algn="l">
              <a:lnSpc>
                <a:spcPts val="35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让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不再是瓶颈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8198485" y="133350"/>
            <a:ext cx="3505200" cy="5029200"/>
          </a:xfrm>
          <a:custGeom>
            <a:avLst/>
            <a:gdLst>
              <a:gd name="connisteX0" fmla="*/ 76200 w 3505200"/>
              <a:gd name="connsiteY0" fmla="*/ 1885950 h 5029200"/>
              <a:gd name="connisteX1" fmla="*/ 152400 w 3505200"/>
              <a:gd name="connsiteY1" fmla="*/ 1943100 h 5029200"/>
              <a:gd name="connisteX2" fmla="*/ 171450 w 3505200"/>
              <a:gd name="connsiteY2" fmla="*/ 2038350 h 5029200"/>
              <a:gd name="connisteX3" fmla="*/ 209550 w 3505200"/>
              <a:gd name="connsiteY3" fmla="*/ 2114550 h 5029200"/>
              <a:gd name="connisteX4" fmla="*/ 228600 w 3505200"/>
              <a:gd name="connsiteY4" fmla="*/ 2190750 h 5029200"/>
              <a:gd name="connisteX5" fmla="*/ 266700 w 3505200"/>
              <a:gd name="connsiteY5" fmla="*/ 2266950 h 5029200"/>
              <a:gd name="connisteX6" fmla="*/ 285750 w 3505200"/>
              <a:gd name="connsiteY6" fmla="*/ 2343150 h 5029200"/>
              <a:gd name="connisteX7" fmla="*/ 342900 w 3505200"/>
              <a:gd name="connsiteY7" fmla="*/ 2438400 h 5029200"/>
              <a:gd name="connisteX8" fmla="*/ 381000 w 3505200"/>
              <a:gd name="connsiteY8" fmla="*/ 2514600 h 5029200"/>
              <a:gd name="connisteX9" fmla="*/ 419100 w 3505200"/>
              <a:gd name="connsiteY9" fmla="*/ 2590800 h 5029200"/>
              <a:gd name="connisteX10" fmla="*/ 476250 w 3505200"/>
              <a:gd name="connsiteY10" fmla="*/ 2667000 h 5029200"/>
              <a:gd name="connisteX11" fmla="*/ 514350 w 3505200"/>
              <a:gd name="connsiteY11" fmla="*/ 2743200 h 5029200"/>
              <a:gd name="connisteX12" fmla="*/ 590550 w 3505200"/>
              <a:gd name="connsiteY12" fmla="*/ 2781300 h 5029200"/>
              <a:gd name="connisteX13" fmla="*/ 647700 w 3505200"/>
              <a:gd name="connsiteY13" fmla="*/ 2857500 h 5029200"/>
              <a:gd name="connisteX14" fmla="*/ 723900 w 3505200"/>
              <a:gd name="connsiteY14" fmla="*/ 2895600 h 5029200"/>
              <a:gd name="connisteX15" fmla="*/ 800100 w 3505200"/>
              <a:gd name="connsiteY15" fmla="*/ 2933700 h 5029200"/>
              <a:gd name="connisteX16" fmla="*/ 876300 w 3505200"/>
              <a:gd name="connsiteY16" fmla="*/ 2990850 h 5029200"/>
              <a:gd name="connisteX17" fmla="*/ 952500 w 3505200"/>
              <a:gd name="connsiteY17" fmla="*/ 3009900 h 5029200"/>
              <a:gd name="connisteX18" fmla="*/ 1028700 w 3505200"/>
              <a:gd name="connsiteY18" fmla="*/ 3048000 h 5029200"/>
              <a:gd name="connisteX19" fmla="*/ 1104900 w 3505200"/>
              <a:gd name="connsiteY19" fmla="*/ 3067050 h 5029200"/>
              <a:gd name="connisteX20" fmla="*/ 1181100 w 3505200"/>
              <a:gd name="connsiteY20" fmla="*/ 3105150 h 5029200"/>
              <a:gd name="connisteX21" fmla="*/ 1257300 w 3505200"/>
              <a:gd name="connsiteY21" fmla="*/ 3143250 h 5029200"/>
              <a:gd name="connisteX22" fmla="*/ 1333500 w 3505200"/>
              <a:gd name="connsiteY22" fmla="*/ 3219450 h 5029200"/>
              <a:gd name="connisteX23" fmla="*/ 1390650 w 3505200"/>
              <a:gd name="connsiteY23" fmla="*/ 3295650 h 5029200"/>
              <a:gd name="connisteX24" fmla="*/ 1428750 w 3505200"/>
              <a:gd name="connsiteY24" fmla="*/ 3371850 h 5029200"/>
              <a:gd name="connisteX25" fmla="*/ 1485900 w 3505200"/>
              <a:gd name="connsiteY25" fmla="*/ 3448050 h 5029200"/>
              <a:gd name="connisteX26" fmla="*/ 1524000 w 3505200"/>
              <a:gd name="connsiteY26" fmla="*/ 3524250 h 5029200"/>
              <a:gd name="connisteX27" fmla="*/ 1524000 w 3505200"/>
              <a:gd name="connsiteY27" fmla="*/ 3619500 h 5029200"/>
              <a:gd name="connisteX28" fmla="*/ 1562100 w 3505200"/>
              <a:gd name="connsiteY28" fmla="*/ 3714750 h 5029200"/>
              <a:gd name="connisteX29" fmla="*/ 1581150 w 3505200"/>
              <a:gd name="connsiteY29" fmla="*/ 3790950 h 5029200"/>
              <a:gd name="connisteX30" fmla="*/ 1581150 w 3505200"/>
              <a:gd name="connsiteY30" fmla="*/ 3867150 h 5029200"/>
              <a:gd name="connisteX31" fmla="*/ 1600200 w 3505200"/>
              <a:gd name="connsiteY31" fmla="*/ 3943350 h 5029200"/>
              <a:gd name="connisteX32" fmla="*/ 1600200 w 3505200"/>
              <a:gd name="connsiteY32" fmla="*/ 4019550 h 5029200"/>
              <a:gd name="connisteX33" fmla="*/ 1600200 w 3505200"/>
              <a:gd name="connsiteY33" fmla="*/ 4114800 h 5029200"/>
              <a:gd name="connisteX34" fmla="*/ 1638300 w 3505200"/>
              <a:gd name="connsiteY34" fmla="*/ 4191000 h 5029200"/>
              <a:gd name="connisteX35" fmla="*/ 1657350 w 3505200"/>
              <a:gd name="connsiteY35" fmla="*/ 4267200 h 5029200"/>
              <a:gd name="connisteX36" fmla="*/ 1676400 w 3505200"/>
              <a:gd name="connsiteY36" fmla="*/ 4343400 h 5029200"/>
              <a:gd name="connisteX37" fmla="*/ 1733550 w 3505200"/>
              <a:gd name="connsiteY37" fmla="*/ 4419600 h 5029200"/>
              <a:gd name="connisteX38" fmla="*/ 1790700 w 3505200"/>
              <a:gd name="connsiteY38" fmla="*/ 4495800 h 5029200"/>
              <a:gd name="connisteX39" fmla="*/ 1866900 w 3505200"/>
              <a:gd name="connsiteY39" fmla="*/ 4572000 h 5029200"/>
              <a:gd name="connisteX40" fmla="*/ 1943100 w 3505200"/>
              <a:gd name="connsiteY40" fmla="*/ 4648200 h 5029200"/>
              <a:gd name="connisteX41" fmla="*/ 2019300 w 3505200"/>
              <a:gd name="connsiteY41" fmla="*/ 4705350 h 5029200"/>
              <a:gd name="connisteX42" fmla="*/ 2095500 w 3505200"/>
              <a:gd name="connsiteY42" fmla="*/ 4762500 h 5029200"/>
              <a:gd name="connisteX43" fmla="*/ 2171700 w 3505200"/>
              <a:gd name="connsiteY43" fmla="*/ 4800600 h 5029200"/>
              <a:gd name="connisteX44" fmla="*/ 2247900 w 3505200"/>
              <a:gd name="connsiteY44" fmla="*/ 4838700 h 5029200"/>
              <a:gd name="connisteX45" fmla="*/ 2324100 w 3505200"/>
              <a:gd name="connsiteY45" fmla="*/ 4857750 h 5029200"/>
              <a:gd name="connisteX46" fmla="*/ 2400300 w 3505200"/>
              <a:gd name="connsiteY46" fmla="*/ 4895850 h 5029200"/>
              <a:gd name="connisteX47" fmla="*/ 2476500 w 3505200"/>
              <a:gd name="connsiteY47" fmla="*/ 4933950 h 5029200"/>
              <a:gd name="connisteX48" fmla="*/ 2552700 w 3505200"/>
              <a:gd name="connsiteY48" fmla="*/ 4972050 h 5029200"/>
              <a:gd name="connisteX49" fmla="*/ 2647950 w 3505200"/>
              <a:gd name="connsiteY49" fmla="*/ 4972050 h 5029200"/>
              <a:gd name="connisteX50" fmla="*/ 2743200 w 3505200"/>
              <a:gd name="connsiteY50" fmla="*/ 4991100 h 5029200"/>
              <a:gd name="connisteX51" fmla="*/ 2819400 w 3505200"/>
              <a:gd name="connsiteY51" fmla="*/ 5010150 h 5029200"/>
              <a:gd name="connisteX52" fmla="*/ 2914650 w 3505200"/>
              <a:gd name="connsiteY52" fmla="*/ 5029200 h 5029200"/>
              <a:gd name="connisteX53" fmla="*/ 2990850 w 3505200"/>
              <a:gd name="connsiteY53" fmla="*/ 5029200 h 5029200"/>
              <a:gd name="connisteX54" fmla="*/ 3086100 w 3505200"/>
              <a:gd name="connsiteY54" fmla="*/ 5010150 h 5029200"/>
              <a:gd name="connisteX55" fmla="*/ 3162300 w 3505200"/>
              <a:gd name="connsiteY55" fmla="*/ 4972050 h 5029200"/>
              <a:gd name="connisteX56" fmla="*/ 3238500 w 3505200"/>
              <a:gd name="connsiteY56" fmla="*/ 4914900 h 5029200"/>
              <a:gd name="connisteX57" fmla="*/ 3314700 w 3505200"/>
              <a:gd name="connsiteY57" fmla="*/ 4857750 h 5029200"/>
              <a:gd name="connisteX58" fmla="*/ 3352800 w 3505200"/>
              <a:gd name="connsiteY58" fmla="*/ 4781550 h 5029200"/>
              <a:gd name="connisteX59" fmla="*/ 3409950 w 3505200"/>
              <a:gd name="connsiteY59" fmla="*/ 4705350 h 5029200"/>
              <a:gd name="connisteX60" fmla="*/ 3409950 w 3505200"/>
              <a:gd name="connsiteY60" fmla="*/ 4629150 h 5029200"/>
              <a:gd name="connisteX61" fmla="*/ 3429000 w 3505200"/>
              <a:gd name="connsiteY61" fmla="*/ 4552950 h 5029200"/>
              <a:gd name="connisteX62" fmla="*/ 3448050 w 3505200"/>
              <a:gd name="connsiteY62" fmla="*/ 4476750 h 5029200"/>
              <a:gd name="connisteX63" fmla="*/ 3448050 w 3505200"/>
              <a:gd name="connsiteY63" fmla="*/ 4381500 h 5029200"/>
              <a:gd name="connisteX64" fmla="*/ 3467100 w 3505200"/>
              <a:gd name="connsiteY64" fmla="*/ 4305300 h 5029200"/>
              <a:gd name="connisteX65" fmla="*/ 3486150 w 3505200"/>
              <a:gd name="connsiteY65" fmla="*/ 4229100 h 5029200"/>
              <a:gd name="connisteX66" fmla="*/ 3486150 w 3505200"/>
              <a:gd name="connsiteY66" fmla="*/ 4152900 h 5029200"/>
              <a:gd name="connisteX67" fmla="*/ 3505200 w 3505200"/>
              <a:gd name="connsiteY67" fmla="*/ 4076700 h 5029200"/>
              <a:gd name="connisteX68" fmla="*/ 3505200 w 3505200"/>
              <a:gd name="connsiteY68" fmla="*/ 4000500 h 5029200"/>
              <a:gd name="connisteX69" fmla="*/ 3505200 w 3505200"/>
              <a:gd name="connsiteY69" fmla="*/ 3905250 h 5029200"/>
              <a:gd name="connisteX70" fmla="*/ 3505200 w 3505200"/>
              <a:gd name="connsiteY70" fmla="*/ 3829050 h 5029200"/>
              <a:gd name="connisteX71" fmla="*/ 3486150 w 3505200"/>
              <a:gd name="connsiteY71" fmla="*/ 3752850 h 5029200"/>
              <a:gd name="connisteX72" fmla="*/ 3467100 w 3505200"/>
              <a:gd name="connsiteY72" fmla="*/ 3676650 h 5029200"/>
              <a:gd name="connisteX73" fmla="*/ 3429000 w 3505200"/>
              <a:gd name="connsiteY73" fmla="*/ 3600450 h 5029200"/>
              <a:gd name="connisteX74" fmla="*/ 3371850 w 3505200"/>
              <a:gd name="connsiteY74" fmla="*/ 3524250 h 5029200"/>
              <a:gd name="connisteX75" fmla="*/ 3314700 w 3505200"/>
              <a:gd name="connsiteY75" fmla="*/ 3448050 h 5029200"/>
              <a:gd name="connisteX76" fmla="*/ 3257550 w 3505200"/>
              <a:gd name="connsiteY76" fmla="*/ 3371850 h 5029200"/>
              <a:gd name="connisteX77" fmla="*/ 3181350 w 3505200"/>
              <a:gd name="connsiteY77" fmla="*/ 3276600 h 5029200"/>
              <a:gd name="connisteX78" fmla="*/ 3124200 w 3505200"/>
              <a:gd name="connsiteY78" fmla="*/ 3181350 h 5029200"/>
              <a:gd name="connisteX79" fmla="*/ 3048000 w 3505200"/>
              <a:gd name="connsiteY79" fmla="*/ 3143250 h 5029200"/>
              <a:gd name="connisteX80" fmla="*/ 2971800 w 3505200"/>
              <a:gd name="connsiteY80" fmla="*/ 3067050 h 5029200"/>
              <a:gd name="connisteX81" fmla="*/ 2895600 w 3505200"/>
              <a:gd name="connsiteY81" fmla="*/ 2990850 h 5029200"/>
              <a:gd name="connisteX82" fmla="*/ 2819400 w 3505200"/>
              <a:gd name="connsiteY82" fmla="*/ 2933700 h 5029200"/>
              <a:gd name="connisteX83" fmla="*/ 2743200 w 3505200"/>
              <a:gd name="connsiteY83" fmla="*/ 2876550 h 5029200"/>
              <a:gd name="connisteX84" fmla="*/ 2667000 w 3505200"/>
              <a:gd name="connsiteY84" fmla="*/ 2800350 h 5029200"/>
              <a:gd name="connisteX85" fmla="*/ 2590800 w 3505200"/>
              <a:gd name="connsiteY85" fmla="*/ 2743200 h 5029200"/>
              <a:gd name="connisteX86" fmla="*/ 2514600 w 3505200"/>
              <a:gd name="connsiteY86" fmla="*/ 2686050 h 5029200"/>
              <a:gd name="connisteX87" fmla="*/ 2438400 w 3505200"/>
              <a:gd name="connsiteY87" fmla="*/ 2609850 h 5029200"/>
              <a:gd name="connisteX88" fmla="*/ 2362200 w 3505200"/>
              <a:gd name="connsiteY88" fmla="*/ 2533650 h 5029200"/>
              <a:gd name="connisteX89" fmla="*/ 2286000 w 3505200"/>
              <a:gd name="connsiteY89" fmla="*/ 2457450 h 5029200"/>
              <a:gd name="connisteX90" fmla="*/ 2247900 w 3505200"/>
              <a:gd name="connsiteY90" fmla="*/ 2381250 h 5029200"/>
              <a:gd name="connisteX91" fmla="*/ 2228850 w 3505200"/>
              <a:gd name="connsiteY91" fmla="*/ 2305050 h 5029200"/>
              <a:gd name="connisteX92" fmla="*/ 2190750 w 3505200"/>
              <a:gd name="connsiteY92" fmla="*/ 2228850 h 5029200"/>
              <a:gd name="connisteX93" fmla="*/ 2190750 w 3505200"/>
              <a:gd name="connsiteY93" fmla="*/ 2133600 h 5029200"/>
              <a:gd name="connisteX94" fmla="*/ 2171700 w 3505200"/>
              <a:gd name="connsiteY94" fmla="*/ 2038350 h 5029200"/>
              <a:gd name="connisteX95" fmla="*/ 2133600 w 3505200"/>
              <a:gd name="connsiteY95" fmla="*/ 1962150 h 5029200"/>
              <a:gd name="connisteX96" fmla="*/ 2133600 w 3505200"/>
              <a:gd name="connsiteY96" fmla="*/ 1885950 h 5029200"/>
              <a:gd name="connisteX97" fmla="*/ 2114550 w 3505200"/>
              <a:gd name="connsiteY97" fmla="*/ 1809750 h 5029200"/>
              <a:gd name="connisteX98" fmla="*/ 2114550 w 3505200"/>
              <a:gd name="connsiteY98" fmla="*/ 1733550 h 5029200"/>
              <a:gd name="connisteX99" fmla="*/ 2095500 w 3505200"/>
              <a:gd name="connsiteY99" fmla="*/ 1657350 h 5029200"/>
              <a:gd name="connisteX100" fmla="*/ 2095500 w 3505200"/>
              <a:gd name="connsiteY100" fmla="*/ 1581150 h 5029200"/>
              <a:gd name="connisteX101" fmla="*/ 2076450 w 3505200"/>
              <a:gd name="connsiteY101" fmla="*/ 1504950 h 5029200"/>
              <a:gd name="connisteX102" fmla="*/ 2076450 w 3505200"/>
              <a:gd name="connsiteY102" fmla="*/ 1428750 h 5029200"/>
              <a:gd name="connisteX103" fmla="*/ 2076450 w 3505200"/>
              <a:gd name="connsiteY103" fmla="*/ 1333500 h 5029200"/>
              <a:gd name="connisteX104" fmla="*/ 2076450 w 3505200"/>
              <a:gd name="connsiteY104" fmla="*/ 1257300 h 5029200"/>
              <a:gd name="connisteX105" fmla="*/ 2076450 w 3505200"/>
              <a:gd name="connsiteY105" fmla="*/ 1181100 h 5029200"/>
              <a:gd name="connisteX106" fmla="*/ 2057400 w 3505200"/>
              <a:gd name="connsiteY106" fmla="*/ 1085850 h 5029200"/>
              <a:gd name="connisteX107" fmla="*/ 2038350 w 3505200"/>
              <a:gd name="connsiteY107" fmla="*/ 971550 h 5029200"/>
              <a:gd name="connisteX108" fmla="*/ 2038350 w 3505200"/>
              <a:gd name="connsiteY108" fmla="*/ 876300 h 5029200"/>
              <a:gd name="connisteX109" fmla="*/ 2038350 w 3505200"/>
              <a:gd name="connsiteY109" fmla="*/ 800100 h 5029200"/>
              <a:gd name="connisteX110" fmla="*/ 2038350 w 3505200"/>
              <a:gd name="connsiteY110" fmla="*/ 723900 h 5029200"/>
              <a:gd name="connisteX111" fmla="*/ 2038350 w 3505200"/>
              <a:gd name="connsiteY111" fmla="*/ 647700 h 5029200"/>
              <a:gd name="connisteX112" fmla="*/ 2038350 w 3505200"/>
              <a:gd name="connsiteY112" fmla="*/ 571500 h 5029200"/>
              <a:gd name="connisteX113" fmla="*/ 2019300 w 3505200"/>
              <a:gd name="connsiteY113" fmla="*/ 495300 h 5029200"/>
              <a:gd name="connisteX114" fmla="*/ 2000250 w 3505200"/>
              <a:gd name="connsiteY114" fmla="*/ 419100 h 5029200"/>
              <a:gd name="connisteX115" fmla="*/ 1943100 w 3505200"/>
              <a:gd name="connsiteY115" fmla="*/ 342900 h 5029200"/>
              <a:gd name="connisteX116" fmla="*/ 1905000 w 3505200"/>
              <a:gd name="connsiteY116" fmla="*/ 266700 h 5029200"/>
              <a:gd name="connisteX117" fmla="*/ 1828800 w 3505200"/>
              <a:gd name="connsiteY117" fmla="*/ 190500 h 5029200"/>
              <a:gd name="connisteX118" fmla="*/ 1752600 w 3505200"/>
              <a:gd name="connsiteY118" fmla="*/ 133350 h 5029200"/>
              <a:gd name="connisteX119" fmla="*/ 1676400 w 3505200"/>
              <a:gd name="connsiteY119" fmla="*/ 76200 h 5029200"/>
              <a:gd name="connisteX120" fmla="*/ 1581150 w 3505200"/>
              <a:gd name="connsiteY120" fmla="*/ 38100 h 5029200"/>
              <a:gd name="connisteX121" fmla="*/ 1504950 w 3505200"/>
              <a:gd name="connsiteY121" fmla="*/ 19050 h 5029200"/>
              <a:gd name="connisteX122" fmla="*/ 1428750 w 3505200"/>
              <a:gd name="connsiteY122" fmla="*/ 19050 h 5029200"/>
              <a:gd name="connisteX123" fmla="*/ 1333500 w 3505200"/>
              <a:gd name="connsiteY123" fmla="*/ 0 h 5029200"/>
              <a:gd name="connisteX124" fmla="*/ 1257300 w 3505200"/>
              <a:gd name="connsiteY124" fmla="*/ 0 h 5029200"/>
              <a:gd name="connisteX125" fmla="*/ 1181100 w 3505200"/>
              <a:gd name="connsiteY125" fmla="*/ 0 h 5029200"/>
              <a:gd name="connisteX126" fmla="*/ 1104900 w 3505200"/>
              <a:gd name="connsiteY126" fmla="*/ 0 h 5029200"/>
              <a:gd name="connisteX127" fmla="*/ 1028700 w 3505200"/>
              <a:gd name="connsiteY127" fmla="*/ 0 h 5029200"/>
              <a:gd name="connisteX128" fmla="*/ 952500 w 3505200"/>
              <a:gd name="connsiteY128" fmla="*/ 0 h 5029200"/>
              <a:gd name="connisteX129" fmla="*/ 876300 w 3505200"/>
              <a:gd name="connsiteY129" fmla="*/ 0 h 5029200"/>
              <a:gd name="connisteX130" fmla="*/ 800100 w 3505200"/>
              <a:gd name="connsiteY130" fmla="*/ 0 h 5029200"/>
              <a:gd name="connisteX131" fmla="*/ 723900 w 3505200"/>
              <a:gd name="connsiteY131" fmla="*/ 19050 h 5029200"/>
              <a:gd name="connisteX132" fmla="*/ 647700 w 3505200"/>
              <a:gd name="connsiteY132" fmla="*/ 38100 h 5029200"/>
              <a:gd name="connisteX133" fmla="*/ 571500 w 3505200"/>
              <a:gd name="connsiteY133" fmla="*/ 76200 h 5029200"/>
              <a:gd name="connisteX134" fmla="*/ 495300 w 3505200"/>
              <a:gd name="connsiteY134" fmla="*/ 114300 h 5029200"/>
              <a:gd name="connisteX135" fmla="*/ 419100 w 3505200"/>
              <a:gd name="connsiteY135" fmla="*/ 171450 h 5029200"/>
              <a:gd name="connisteX136" fmla="*/ 361950 w 3505200"/>
              <a:gd name="connsiteY136" fmla="*/ 247650 h 5029200"/>
              <a:gd name="connisteX137" fmla="*/ 285750 w 3505200"/>
              <a:gd name="connsiteY137" fmla="*/ 304800 h 5029200"/>
              <a:gd name="connisteX138" fmla="*/ 247650 w 3505200"/>
              <a:gd name="connsiteY138" fmla="*/ 381000 h 5029200"/>
              <a:gd name="connisteX139" fmla="*/ 171450 w 3505200"/>
              <a:gd name="connsiteY139" fmla="*/ 457200 h 5029200"/>
              <a:gd name="connisteX140" fmla="*/ 133350 w 3505200"/>
              <a:gd name="connsiteY140" fmla="*/ 533400 h 5029200"/>
              <a:gd name="connisteX141" fmla="*/ 114300 w 3505200"/>
              <a:gd name="connsiteY141" fmla="*/ 609600 h 5029200"/>
              <a:gd name="connisteX142" fmla="*/ 76200 w 3505200"/>
              <a:gd name="connsiteY142" fmla="*/ 685800 h 5029200"/>
              <a:gd name="connisteX143" fmla="*/ 57150 w 3505200"/>
              <a:gd name="connsiteY143" fmla="*/ 762000 h 5029200"/>
              <a:gd name="connisteX144" fmla="*/ 38100 w 3505200"/>
              <a:gd name="connsiteY144" fmla="*/ 838200 h 5029200"/>
              <a:gd name="connisteX145" fmla="*/ 19050 w 3505200"/>
              <a:gd name="connsiteY145" fmla="*/ 914400 h 5029200"/>
              <a:gd name="connisteX146" fmla="*/ 19050 w 3505200"/>
              <a:gd name="connsiteY146" fmla="*/ 990600 h 5029200"/>
              <a:gd name="connisteX147" fmla="*/ 19050 w 3505200"/>
              <a:gd name="connsiteY147" fmla="*/ 1085850 h 5029200"/>
              <a:gd name="connisteX148" fmla="*/ 0 w 3505200"/>
              <a:gd name="connsiteY148" fmla="*/ 1162050 h 5029200"/>
              <a:gd name="connisteX149" fmla="*/ 0 w 3505200"/>
              <a:gd name="connsiteY149" fmla="*/ 1238250 h 5029200"/>
              <a:gd name="connisteX150" fmla="*/ 0 w 3505200"/>
              <a:gd name="connsiteY150" fmla="*/ 1314450 h 5029200"/>
              <a:gd name="connisteX151" fmla="*/ 0 w 3505200"/>
              <a:gd name="connsiteY151" fmla="*/ 1390650 h 5029200"/>
              <a:gd name="connisteX152" fmla="*/ 0 w 3505200"/>
              <a:gd name="connsiteY152" fmla="*/ 1466850 h 5029200"/>
              <a:gd name="connisteX153" fmla="*/ 19050 w 3505200"/>
              <a:gd name="connsiteY153" fmla="*/ 1543050 h 5029200"/>
              <a:gd name="connisteX154" fmla="*/ 38100 w 3505200"/>
              <a:gd name="connsiteY154" fmla="*/ 1619250 h 5029200"/>
              <a:gd name="connisteX155" fmla="*/ 57150 w 3505200"/>
              <a:gd name="connsiteY155" fmla="*/ 1695450 h 5029200"/>
              <a:gd name="connisteX156" fmla="*/ 95250 w 3505200"/>
              <a:gd name="connsiteY156" fmla="*/ 1771650 h 5029200"/>
              <a:gd name="connisteX157" fmla="*/ 114300 w 3505200"/>
              <a:gd name="connsiteY157" fmla="*/ 1847850 h 5029200"/>
              <a:gd name="connisteX158" fmla="*/ 114300 w 3505200"/>
              <a:gd name="connsiteY158" fmla="*/ 1924050 h 5029200"/>
              <a:gd name="connisteX159" fmla="*/ 171450 w 3505200"/>
              <a:gd name="connsiteY159" fmla="*/ 200025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</a:cxnLst>
            <a:rect l="l" t="t" r="r" b="b"/>
            <a:pathLst>
              <a:path w="3505200" h="5029200">
                <a:moveTo>
                  <a:pt x="76200" y="1885950"/>
                </a:moveTo>
                <a:lnTo>
                  <a:pt x="152400" y="1943100"/>
                </a:lnTo>
                <a:lnTo>
                  <a:pt x="171450" y="2038350"/>
                </a:lnTo>
                <a:lnTo>
                  <a:pt x="209550" y="2114550"/>
                </a:lnTo>
                <a:lnTo>
                  <a:pt x="228600" y="2190750"/>
                </a:lnTo>
                <a:lnTo>
                  <a:pt x="266700" y="2266950"/>
                </a:lnTo>
                <a:lnTo>
                  <a:pt x="285750" y="2343150"/>
                </a:lnTo>
                <a:lnTo>
                  <a:pt x="342900" y="2438400"/>
                </a:lnTo>
                <a:lnTo>
                  <a:pt x="381000" y="2514600"/>
                </a:lnTo>
                <a:lnTo>
                  <a:pt x="419100" y="2590800"/>
                </a:lnTo>
                <a:lnTo>
                  <a:pt x="476250" y="2667000"/>
                </a:lnTo>
                <a:lnTo>
                  <a:pt x="514350" y="2743200"/>
                </a:lnTo>
                <a:lnTo>
                  <a:pt x="590550" y="2781300"/>
                </a:lnTo>
                <a:lnTo>
                  <a:pt x="647700" y="2857500"/>
                </a:lnTo>
                <a:lnTo>
                  <a:pt x="723900" y="2895600"/>
                </a:lnTo>
                <a:lnTo>
                  <a:pt x="800100" y="2933700"/>
                </a:lnTo>
                <a:lnTo>
                  <a:pt x="876300" y="2990850"/>
                </a:lnTo>
                <a:lnTo>
                  <a:pt x="952500" y="3009900"/>
                </a:lnTo>
                <a:lnTo>
                  <a:pt x="1028700" y="3048000"/>
                </a:lnTo>
                <a:lnTo>
                  <a:pt x="1104900" y="3067050"/>
                </a:lnTo>
                <a:lnTo>
                  <a:pt x="1181100" y="3105150"/>
                </a:lnTo>
                <a:lnTo>
                  <a:pt x="1257300" y="3143250"/>
                </a:lnTo>
                <a:lnTo>
                  <a:pt x="1333500" y="3219450"/>
                </a:lnTo>
                <a:lnTo>
                  <a:pt x="1390650" y="3295650"/>
                </a:lnTo>
                <a:lnTo>
                  <a:pt x="1428750" y="3371850"/>
                </a:lnTo>
                <a:lnTo>
                  <a:pt x="1485900" y="3448050"/>
                </a:lnTo>
                <a:lnTo>
                  <a:pt x="1524000" y="3524250"/>
                </a:lnTo>
                <a:lnTo>
                  <a:pt x="1524000" y="3619500"/>
                </a:lnTo>
                <a:lnTo>
                  <a:pt x="1562100" y="3714750"/>
                </a:lnTo>
                <a:lnTo>
                  <a:pt x="1581150" y="3790950"/>
                </a:lnTo>
                <a:lnTo>
                  <a:pt x="1581150" y="3867150"/>
                </a:lnTo>
                <a:lnTo>
                  <a:pt x="1600200" y="3943350"/>
                </a:lnTo>
                <a:lnTo>
                  <a:pt x="1600200" y="4019550"/>
                </a:lnTo>
                <a:lnTo>
                  <a:pt x="1600200" y="4114800"/>
                </a:lnTo>
                <a:lnTo>
                  <a:pt x="1638300" y="4191000"/>
                </a:lnTo>
                <a:lnTo>
                  <a:pt x="1657350" y="4267200"/>
                </a:lnTo>
                <a:lnTo>
                  <a:pt x="1676400" y="4343400"/>
                </a:lnTo>
                <a:lnTo>
                  <a:pt x="1733550" y="4419600"/>
                </a:lnTo>
                <a:lnTo>
                  <a:pt x="1790700" y="4495800"/>
                </a:lnTo>
                <a:lnTo>
                  <a:pt x="1866900" y="4572000"/>
                </a:lnTo>
                <a:lnTo>
                  <a:pt x="1943100" y="4648200"/>
                </a:lnTo>
                <a:lnTo>
                  <a:pt x="2019300" y="4705350"/>
                </a:lnTo>
                <a:lnTo>
                  <a:pt x="2095500" y="4762500"/>
                </a:lnTo>
                <a:lnTo>
                  <a:pt x="2171700" y="4800600"/>
                </a:lnTo>
                <a:lnTo>
                  <a:pt x="2247900" y="4838700"/>
                </a:lnTo>
                <a:lnTo>
                  <a:pt x="2324100" y="4857750"/>
                </a:lnTo>
                <a:lnTo>
                  <a:pt x="2400300" y="4895850"/>
                </a:lnTo>
                <a:lnTo>
                  <a:pt x="2476500" y="4933950"/>
                </a:lnTo>
                <a:lnTo>
                  <a:pt x="2552700" y="4972050"/>
                </a:lnTo>
                <a:lnTo>
                  <a:pt x="2647950" y="4972050"/>
                </a:lnTo>
                <a:lnTo>
                  <a:pt x="2743200" y="4991100"/>
                </a:lnTo>
                <a:lnTo>
                  <a:pt x="2819400" y="5010150"/>
                </a:lnTo>
                <a:lnTo>
                  <a:pt x="2914650" y="5029200"/>
                </a:lnTo>
                <a:lnTo>
                  <a:pt x="2990850" y="5029200"/>
                </a:lnTo>
                <a:lnTo>
                  <a:pt x="3086100" y="5010150"/>
                </a:lnTo>
                <a:lnTo>
                  <a:pt x="3162300" y="4972050"/>
                </a:lnTo>
                <a:lnTo>
                  <a:pt x="3238500" y="4914900"/>
                </a:lnTo>
                <a:lnTo>
                  <a:pt x="3314700" y="4857750"/>
                </a:lnTo>
                <a:lnTo>
                  <a:pt x="3352800" y="4781550"/>
                </a:lnTo>
                <a:lnTo>
                  <a:pt x="3409950" y="4705350"/>
                </a:lnTo>
                <a:lnTo>
                  <a:pt x="3409950" y="4629150"/>
                </a:lnTo>
                <a:lnTo>
                  <a:pt x="3429000" y="4552950"/>
                </a:lnTo>
                <a:lnTo>
                  <a:pt x="3448050" y="4476750"/>
                </a:lnTo>
                <a:lnTo>
                  <a:pt x="3448050" y="4381500"/>
                </a:lnTo>
                <a:lnTo>
                  <a:pt x="3467100" y="4305300"/>
                </a:lnTo>
                <a:lnTo>
                  <a:pt x="3486150" y="4229100"/>
                </a:lnTo>
                <a:lnTo>
                  <a:pt x="3486150" y="4152900"/>
                </a:lnTo>
                <a:lnTo>
                  <a:pt x="3505200" y="4076700"/>
                </a:lnTo>
                <a:lnTo>
                  <a:pt x="3505200" y="4000500"/>
                </a:lnTo>
                <a:lnTo>
                  <a:pt x="3505200" y="3905250"/>
                </a:lnTo>
                <a:lnTo>
                  <a:pt x="3505200" y="3829050"/>
                </a:lnTo>
                <a:lnTo>
                  <a:pt x="3486150" y="3752850"/>
                </a:lnTo>
                <a:lnTo>
                  <a:pt x="3467100" y="3676650"/>
                </a:lnTo>
                <a:lnTo>
                  <a:pt x="3429000" y="3600450"/>
                </a:lnTo>
                <a:lnTo>
                  <a:pt x="3371850" y="3524250"/>
                </a:lnTo>
                <a:lnTo>
                  <a:pt x="3314700" y="3448050"/>
                </a:lnTo>
                <a:lnTo>
                  <a:pt x="3257550" y="3371850"/>
                </a:lnTo>
                <a:lnTo>
                  <a:pt x="3181350" y="3276600"/>
                </a:lnTo>
                <a:lnTo>
                  <a:pt x="3124200" y="3181350"/>
                </a:lnTo>
                <a:lnTo>
                  <a:pt x="3048000" y="3143250"/>
                </a:lnTo>
                <a:lnTo>
                  <a:pt x="2971800" y="3067050"/>
                </a:lnTo>
                <a:lnTo>
                  <a:pt x="2895600" y="2990850"/>
                </a:lnTo>
                <a:lnTo>
                  <a:pt x="2819400" y="2933700"/>
                </a:lnTo>
                <a:lnTo>
                  <a:pt x="2743200" y="2876550"/>
                </a:lnTo>
                <a:lnTo>
                  <a:pt x="2667000" y="2800350"/>
                </a:lnTo>
                <a:lnTo>
                  <a:pt x="2590800" y="2743200"/>
                </a:lnTo>
                <a:lnTo>
                  <a:pt x="2514600" y="2686050"/>
                </a:lnTo>
                <a:lnTo>
                  <a:pt x="2438400" y="2609850"/>
                </a:lnTo>
                <a:lnTo>
                  <a:pt x="2362200" y="2533650"/>
                </a:lnTo>
                <a:lnTo>
                  <a:pt x="2286000" y="2457450"/>
                </a:lnTo>
                <a:lnTo>
                  <a:pt x="2247900" y="2381250"/>
                </a:lnTo>
                <a:lnTo>
                  <a:pt x="2228850" y="2305050"/>
                </a:lnTo>
                <a:lnTo>
                  <a:pt x="2190750" y="2228850"/>
                </a:lnTo>
                <a:lnTo>
                  <a:pt x="2190750" y="2133600"/>
                </a:lnTo>
                <a:lnTo>
                  <a:pt x="2171700" y="2038350"/>
                </a:lnTo>
                <a:lnTo>
                  <a:pt x="2133600" y="1962150"/>
                </a:lnTo>
                <a:lnTo>
                  <a:pt x="2133600" y="1885950"/>
                </a:lnTo>
                <a:lnTo>
                  <a:pt x="2114550" y="1809750"/>
                </a:lnTo>
                <a:lnTo>
                  <a:pt x="2114550" y="1733550"/>
                </a:lnTo>
                <a:lnTo>
                  <a:pt x="2095500" y="1657350"/>
                </a:lnTo>
                <a:lnTo>
                  <a:pt x="2095500" y="1581150"/>
                </a:lnTo>
                <a:lnTo>
                  <a:pt x="2076450" y="1504950"/>
                </a:lnTo>
                <a:lnTo>
                  <a:pt x="2076450" y="1428750"/>
                </a:lnTo>
                <a:lnTo>
                  <a:pt x="2076450" y="1333500"/>
                </a:lnTo>
                <a:lnTo>
                  <a:pt x="2076450" y="1257300"/>
                </a:lnTo>
                <a:lnTo>
                  <a:pt x="2076450" y="1181100"/>
                </a:lnTo>
                <a:lnTo>
                  <a:pt x="2057400" y="1085850"/>
                </a:lnTo>
                <a:lnTo>
                  <a:pt x="2038350" y="971550"/>
                </a:lnTo>
                <a:lnTo>
                  <a:pt x="2038350" y="876300"/>
                </a:lnTo>
                <a:lnTo>
                  <a:pt x="2038350" y="800100"/>
                </a:lnTo>
                <a:lnTo>
                  <a:pt x="2038350" y="723900"/>
                </a:lnTo>
                <a:lnTo>
                  <a:pt x="2038350" y="647700"/>
                </a:lnTo>
                <a:lnTo>
                  <a:pt x="2038350" y="571500"/>
                </a:lnTo>
                <a:lnTo>
                  <a:pt x="2019300" y="495300"/>
                </a:lnTo>
                <a:lnTo>
                  <a:pt x="2000250" y="419100"/>
                </a:lnTo>
                <a:lnTo>
                  <a:pt x="1943100" y="342900"/>
                </a:lnTo>
                <a:lnTo>
                  <a:pt x="1905000" y="266700"/>
                </a:lnTo>
                <a:lnTo>
                  <a:pt x="1828800" y="190500"/>
                </a:lnTo>
                <a:lnTo>
                  <a:pt x="1752600" y="133350"/>
                </a:lnTo>
                <a:lnTo>
                  <a:pt x="1676400" y="76200"/>
                </a:lnTo>
                <a:lnTo>
                  <a:pt x="1581150" y="38100"/>
                </a:lnTo>
                <a:lnTo>
                  <a:pt x="1504950" y="19050"/>
                </a:lnTo>
                <a:lnTo>
                  <a:pt x="1428750" y="19050"/>
                </a:lnTo>
                <a:lnTo>
                  <a:pt x="1333500" y="0"/>
                </a:lnTo>
                <a:lnTo>
                  <a:pt x="1257300" y="0"/>
                </a:lnTo>
                <a:lnTo>
                  <a:pt x="1181100" y="0"/>
                </a:lnTo>
                <a:lnTo>
                  <a:pt x="1104900" y="0"/>
                </a:lnTo>
                <a:lnTo>
                  <a:pt x="1028700" y="0"/>
                </a:lnTo>
                <a:lnTo>
                  <a:pt x="952500" y="0"/>
                </a:lnTo>
                <a:lnTo>
                  <a:pt x="876300" y="0"/>
                </a:lnTo>
                <a:lnTo>
                  <a:pt x="800100" y="0"/>
                </a:lnTo>
                <a:lnTo>
                  <a:pt x="723900" y="19050"/>
                </a:lnTo>
                <a:lnTo>
                  <a:pt x="647700" y="38100"/>
                </a:lnTo>
                <a:lnTo>
                  <a:pt x="571500" y="76200"/>
                </a:lnTo>
                <a:lnTo>
                  <a:pt x="495300" y="114300"/>
                </a:lnTo>
                <a:lnTo>
                  <a:pt x="419100" y="171450"/>
                </a:lnTo>
                <a:lnTo>
                  <a:pt x="361950" y="247650"/>
                </a:lnTo>
                <a:lnTo>
                  <a:pt x="285750" y="304800"/>
                </a:lnTo>
                <a:lnTo>
                  <a:pt x="247650" y="381000"/>
                </a:lnTo>
                <a:lnTo>
                  <a:pt x="171450" y="457200"/>
                </a:lnTo>
                <a:lnTo>
                  <a:pt x="133350" y="533400"/>
                </a:lnTo>
                <a:lnTo>
                  <a:pt x="114300" y="609600"/>
                </a:lnTo>
                <a:lnTo>
                  <a:pt x="76200" y="685800"/>
                </a:lnTo>
                <a:lnTo>
                  <a:pt x="57150" y="762000"/>
                </a:lnTo>
                <a:lnTo>
                  <a:pt x="38100" y="838200"/>
                </a:lnTo>
                <a:lnTo>
                  <a:pt x="19050" y="914400"/>
                </a:lnTo>
                <a:lnTo>
                  <a:pt x="19050" y="990600"/>
                </a:lnTo>
                <a:lnTo>
                  <a:pt x="19050" y="1085850"/>
                </a:lnTo>
                <a:lnTo>
                  <a:pt x="0" y="1162050"/>
                </a:lnTo>
                <a:lnTo>
                  <a:pt x="0" y="1238250"/>
                </a:lnTo>
                <a:lnTo>
                  <a:pt x="0" y="1314450"/>
                </a:lnTo>
                <a:lnTo>
                  <a:pt x="0" y="1390650"/>
                </a:lnTo>
                <a:lnTo>
                  <a:pt x="0" y="1466850"/>
                </a:lnTo>
                <a:lnTo>
                  <a:pt x="19050" y="1543050"/>
                </a:lnTo>
                <a:lnTo>
                  <a:pt x="38100" y="1619250"/>
                </a:lnTo>
                <a:lnTo>
                  <a:pt x="57150" y="1695450"/>
                </a:lnTo>
                <a:lnTo>
                  <a:pt x="95250" y="1771650"/>
                </a:lnTo>
                <a:lnTo>
                  <a:pt x="114300" y="1847850"/>
                </a:lnTo>
                <a:lnTo>
                  <a:pt x="114300" y="1924050"/>
                </a:lnTo>
                <a:lnTo>
                  <a:pt x="171450" y="2000250"/>
                </a:lnTo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9" name="圆角矩形 178"/>
          <p:cNvSpPr/>
          <p:nvPr/>
        </p:nvSpPr>
        <p:spPr>
          <a:xfrm>
            <a:off x="8613775" y="370840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异步区块链</a:t>
            </a:r>
            <a:endParaRPr lang="zh-CN" altLang="en-US"/>
          </a:p>
          <a:p>
            <a:pPr algn="ctr"/>
            <a:r>
              <a:rPr lang="zh-CN" altLang="en-US"/>
              <a:t>共识协议</a:t>
            </a:r>
            <a:endParaRPr lang="zh-CN" altLang="en-US"/>
          </a:p>
        </p:txBody>
      </p:sp>
      <p:sp>
        <p:nvSpPr>
          <p:cNvPr id="180" name="圆角矩形 179"/>
          <p:cNvSpPr/>
          <p:nvPr/>
        </p:nvSpPr>
        <p:spPr>
          <a:xfrm>
            <a:off x="8613775" y="1850390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ACS</a:t>
            </a:r>
            <a:endParaRPr lang="en-US" altLang="zh-CN"/>
          </a:p>
        </p:txBody>
      </p:sp>
      <p:sp>
        <p:nvSpPr>
          <p:cNvPr id="181" name="圆角矩形 180"/>
          <p:cNvSpPr/>
          <p:nvPr/>
        </p:nvSpPr>
        <p:spPr>
          <a:xfrm>
            <a:off x="10150475" y="39897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en-US" altLang="zh-CN"/>
              <a:t>ABA</a:t>
            </a:r>
            <a:endParaRPr lang="en-US" altLang="zh-CN"/>
          </a:p>
        </p:txBody>
      </p:sp>
      <p:sp>
        <p:nvSpPr>
          <p:cNvPr id="182" name="圆角矩形 181"/>
          <p:cNvSpPr/>
          <p:nvPr/>
        </p:nvSpPr>
        <p:spPr>
          <a:xfrm>
            <a:off x="7372350" y="37611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MVBA</a:t>
            </a:r>
            <a:endParaRPr lang="en-US" altLang="zh-CN"/>
          </a:p>
        </p:txBody>
      </p:sp>
      <p:sp>
        <p:nvSpPr>
          <p:cNvPr id="183" name="圆角矩形 182"/>
          <p:cNvSpPr/>
          <p:nvPr/>
        </p:nvSpPr>
        <p:spPr>
          <a:xfrm>
            <a:off x="6625590" y="56788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常数</a:t>
            </a:r>
            <a:r>
              <a:rPr lang="zh-CN" altLang="en-US"/>
              <a:t>个</a:t>
            </a:r>
            <a:r>
              <a:rPr lang="en-US" altLang="zh-CN"/>
              <a:t>ABA</a:t>
            </a:r>
            <a:endParaRPr lang="en-US" altLang="zh-CN"/>
          </a:p>
        </p:txBody>
      </p:sp>
      <p:cxnSp>
        <p:nvCxnSpPr>
          <p:cNvPr id="184" name="直接箭头连接符 183"/>
          <p:cNvCxnSpPr>
            <a:stCxn id="179" idx="2"/>
            <a:endCxn id="180" idx="0"/>
          </p:cNvCxnSpPr>
          <p:nvPr/>
        </p:nvCxnSpPr>
        <p:spPr>
          <a:xfrm>
            <a:off x="9303385" y="1136015"/>
            <a:ext cx="0" cy="714375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6" name="直接箭头连接符 185"/>
          <p:cNvCxnSpPr>
            <a:stCxn id="180" idx="2"/>
            <a:endCxn id="181" idx="0"/>
          </p:cNvCxnSpPr>
          <p:nvPr/>
        </p:nvCxnSpPr>
        <p:spPr>
          <a:xfrm>
            <a:off x="9303385" y="2615565"/>
            <a:ext cx="1536700" cy="1374140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8" name="曲线连接符 187"/>
          <p:cNvCxnSpPr>
            <a:stCxn id="180" idx="1"/>
            <a:endCxn id="182" idx="1"/>
          </p:cNvCxnSpPr>
          <p:nvPr/>
        </p:nvCxnSpPr>
        <p:spPr>
          <a:xfrm rot="10800000" flipV="1">
            <a:off x="7372350" y="2233295"/>
            <a:ext cx="1241425" cy="1910715"/>
          </a:xfrm>
          <a:prstGeom prst="curvedConnector3">
            <a:avLst>
              <a:gd name="adj1" fmla="val 1191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9" name="曲线连接符 188"/>
          <p:cNvCxnSpPr>
            <a:stCxn id="182" idx="1"/>
            <a:endCxn id="183" idx="1"/>
          </p:cNvCxnSpPr>
          <p:nvPr/>
        </p:nvCxnSpPr>
        <p:spPr>
          <a:xfrm rot="10800000" flipV="1">
            <a:off x="6625590" y="4144010"/>
            <a:ext cx="746760" cy="1917700"/>
          </a:xfrm>
          <a:prstGeom prst="curvedConnector3">
            <a:avLst>
              <a:gd name="adj1" fmla="val 16862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pic>
        <p:nvPicPr>
          <p:cNvPr id="194" name="图片 193" descr="hbbf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79685" y="1533525"/>
            <a:ext cx="1217930" cy="1226185"/>
          </a:xfrm>
          <a:prstGeom prst="rect">
            <a:avLst/>
          </a:prstGeom>
        </p:spPr>
      </p:pic>
      <p:cxnSp>
        <p:nvCxnSpPr>
          <p:cNvPr id="196" name="直接箭头连接符 195"/>
          <p:cNvCxnSpPr/>
          <p:nvPr/>
        </p:nvCxnSpPr>
        <p:spPr>
          <a:xfrm flipH="1">
            <a:off x="7661910" y="2615565"/>
            <a:ext cx="1241425" cy="1145540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412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98" name="文本框 197"/>
          <p:cNvSpPr txBox="1"/>
          <p:nvPr/>
        </p:nvSpPr>
        <p:spPr>
          <a:xfrm>
            <a:off x="7113270" y="2837815"/>
            <a:ext cx="1266190" cy="645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r>
              <a:rPr lang="zh-CN" altLang="en-US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[CCS'20]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158095" y="2648585"/>
            <a:ext cx="2130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认为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实用，绕开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2586848" cy="776703"/>
            <a:chOff x="1394460" y="1692177"/>
            <a:chExt cx="3940165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2445087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要点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信息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3.4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02310" y="1641475"/>
            <a:ext cx="11489055" cy="4046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思路一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——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 [CCS'20]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fontAlgn="auto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巧妙地使用共识元数据、而非交易本身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fontAlgn="auto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利用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运行快的优点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fontAlgn="auto">
              <a:lnSpc>
                <a:spcPts val="35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规避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通信大的缺点</a:t>
            </a:r>
            <a:endParaRPr kumimoji="0" lang="zh-CN" altLang="en-US" sz="2400" dirty="0" smtClean="0">
              <a:solidFill>
                <a:schemeClr val="bg1">
                  <a:lumMod val="8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思路二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——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[PODC'20]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algn="l">
              <a:lnSpc>
                <a:spcPts val="35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直接降低MVBA的通信成本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algn="l">
              <a:lnSpc>
                <a:spcPts val="35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运行快、通信小的最优MVBA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914400" lvl="1" indent="-457200" algn="l">
              <a:lnSpc>
                <a:spcPts val="35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让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不再是瓶颈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8198485" y="133350"/>
            <a:ext cx="3505200" cy="5029200"/>
          </a:xfrm>
          <a:custGeom>
            <a:avLst/>
            <a:gdLst>
              <a:gd name="connisteX0" fmla="*/ 76200 w 3505200"/>
              <a:gd name="connsiteY0" fmla="*/ 1885950 h 5029200"/>
              <a:gd name="connisteX1" fmla="*/ 152400 w 3505200"/>
              <a:gd name="connsiteY1" fmla="*/ 1943100 h 5029200"/>
              <a:gd name="connisteX2" fmla="*/ 171450 w 3505200"/>
              <a:gd name="connsiteY2" fmla="*/ 2038350 h 5029200"/>
              <a:gd name="connisteX3" fmla="*/ 209550 w 3505200"/>
              <a:gd name="connsiteY3" fmla="*/ 2114550 h 5029200"/>
              <a:gd name="connisteX4" fmla="*/ 228600 w 3505200"/>
              <a:gd name="connsiteY4" fmla="*/ 2190750 h 5029200"/>
              <a:gd name="connisteX5" fmla="*/ 266700 w 3505200"/>
              <a:gd name="connsiteY5" fmla="*/ 2266950 h 5029200"/>
              <a:gd name="connisteX6" fmla="*/ 285750 w 3505200"/>
              <a:gd name="connsiteY6" fmla="*/ 2343150 h 5029200"/>
              <a:gd name="connisteX7" fmla="*/ 342900 w 3505200"/>
              <a:gd name="connsiteY7" fmla="*/ 2438400 h 5029200"/>
              <a:gd name="connisteX8" fmla="*/ 381000 w 3505200"/>
              <a:gd name="connsiteY8" fmla="*/ 2514600 h 5029200"/>
              <a:gd name="connisteX9" fmla="*/ 419100 w 3505200"/>
              <a:gd name="connsiteY9" fmla="*/ 2590800 h 5029200"/>
              <a:gd name="connisteX10" fmla="*/ 476250 w 3505200"/>
              <a:gd name="connsiteY10" fmla="*/ 2667000 h 5029200"/>
              <a:gd name="connisteX11" fmla="*/ 514350 w 3505200"/>
              <a:gd name="connsiteY11" fmla="*/ 2743200 h 5029200"/>
              <a:gd name="connisteX12" fmla="*/ 590550 w 3505200"/>
              <a:gd name="connsiteY12" fmla="*/ 2781300 h 5029200"/>
              <a:gd name="connisteX13" fmla="*/ 647700 w 3505200"/>
              <a:gd name="connsiteY13" fmla="*/ 2857500 h 5029200"/>
              <a:gd name="connisteX14" fmla="*/ 723900 w 3505200"/>
              <a:gd name="connsiteY14" fmla="*/ 2895600 h 5029200"/>
              <a:gd name="connisteX15" fmla="*/ 800100 w 3505200"/>
              <a:gd name="connsiteY15" fmla="*/ 2933700 h 5029200"/>
              <a:gd name="connisteX16" fmla="*/ 876300 w 3505200"/>
              <a:gd name="connsiteY16" fmla="*/ 2990850 h 5029200"/>
              <a:gd name="connisteX17" fmla="*/ 952500 w 3505200"/>
              <a:gd name="connsiteY17" fmla="*/ 3009900 h 5029200"/>
              <a:gd name="connisteX18" fmla="*/ 1028700 w 3505200"/>
              <a:gd name="connsiteY18" fmla="*/ 3048000 h 5029200"/>
              <a:gd name="connisteX19" fmla="*/ 1104900 w 3505200"/>
              <a:gd name="connsiteY19" fmla="*/ 3067050 h 5029200"/>
              <a:gd name="connisteX20" fmla="*/ 1181100 w 3505200"/>
              <a:gd name="connsiteY20" fmla="*/ 3105150 h 5029200"/>
              <a:gd name="connisteX21" fmla="*/ 1257300 w 3505200"/>
              <a:gd name="connsiteY21" fmla="*/ 3143250 h 5029200"/>
              <a:gd name="connisteX22" fmla="*/ 1333500 w 3505200"/>
              <a:gd name="connsiteY22" fmla="*/ 3219450 h 5029200"/>
              <a:gd name="connisteX23" fmla="*/ 1390650 w 3505200"/>
              <a:gd name="connsiteY23" fmla="*/ 3295650 h 5029200"/>
              <a:gd name="connisteX24" fmla="*/ 1428750 w 3505200"/>
              <a:gd name="connsiteY24" fmla="*/ 3371850 h 5029200"/>
              <a:gd name="connisteX25" fmla="*/ 1485900 w 3505200"/>
              <a:gd name="connsiteY25" fmla="*/ 3448050 h 5029200"/>
              <a:gd name="connisteX26" fmla="*/ 1524000 w 3505200"/>
              <a:gd name="connsiteY26" fmla="*/ 3524250 h 5029200"/>
              <a:gd name="connisteX27" fmla="*/ 1524000 w 3505200"/>
              <a:gd name="connsiteY27" fmla="*/ 3619500 h 5029200"/>
              <a:gd name="connisteX28" fmla="*/ 1562100 w 3505200"/>
              <a:gd name="connsiteY28" fmla="*/ 3714750 h 5029200"/>
              <a:gd name="connisteX29" fmla="*/ 1581150 w 3505200"/>
              <a:gd name="connsiteY29" fmla="*/ 3790950 h 5029200"/>
              <a:gd name="connisteX30" fmla="*/ 1581150 w 3505200"/>
              <a:gd name="connsiteY30" fmla="*/ 3867150 h 5029200"/>
              <a:gd name="connisteX31" fmla="*/ 1600200 w 3505200"/>
              <a:gd name="connsiteY31" fmla="*/ 3943350 h 5029200"/>
              <a:gd name="connisteX32" fmla="*/ 1600200 w 3505200"/>
              <a:gd name="connsiteY32" fmla="*/ 4019550 h 5029200"/>
              <a:gd name="connisteX33" fmla="*/ 1600200 w 3505200"/>
              <a:gd name="connsiteY33" fmla="*/ 4114800 h 5029200"/>
              <a:gd name="connisteX34" fmla="*/ 1638300 w 3505200"/>
              <a:gd name="connsiteY34" fmla="*/ 4191000 h 5029200"/>
              <a:gd name="connisteX35" fmla="*/ 1657350 w 3505200"/>
              <a:gd name="connsiteY35" fmla="*/ 4267200 h 5029200"/>
              <a:gd name="connisteX36" fmla="*/ 1676400 w 3505200"/>
              <a:gd name="connsiteY36" fmla="*/ 4343400 h 5029200"/>
              <a:gd name="connisteX37" fmla="*/ 1733550 w 3505200"/>
              <a:gd name="connsiteY37" fmla="*/ 4419600 h 5029200"/>
              <a:gd name="connisteX38" fmla="*/ 1790700 w 3505200"/>
              <a:gd name="connsiteY38" fmla="*/ 4495800 h 5029200"/>
              <a:gd name="connisteX39" fmla="*/ 1866900 w 3505200"/>
              <a:gd name="connsiteY39" fmla="*/ 4572000 h 5029200"/>
              <a:gd name="connisteX40" fmla="*/ 1943100 w 3505200"/>
              <a:gd name="connsiteY40" fmla="*/ 4648200 h 5029200"/>
              <a:gd name="connisteX41" fmla="*/ 2019300 w 3505200"/>
              <a:gd name="connsiteY41" fmla="*/ 4705350 h 5029200"/>
              <a:gd name="connisteX42" fmla="*/ 2095500 w 3505200"/>
              <a:gd name="connsiteY42" fmla="*/ 4762500 h 5029200"/>
              <a:gd name="connisteX43" fmla="*/ 2171700 w 3505200"/>
              <a:gd name="connsiteY43" fmla="*/ 4800600 h 5029200"/>
              <a:gd name="connisteX44" fmla="*/ 2247900 w 3505200"/>
              <a:gd name="connsiteY44" fmla="*/ 4838700 h 5029200"/>
              <a:gd name="connisteX45" fmla="*/ 2324100 w 3505200"/>
              <a:gd name="connsiteY45" fmla="*/ 4857750 h 5029200"/>
              <a:gd name="connisteX46" fmla="*/ 2400300 w 3505200"/>
              <a:gd name="connsiteY46" fmla="*/ 4895850 h 5029200"/>
              <a:gd name="connisteX47" fmla="*/ 2476500 w 3505200"/>
              <a:gd name="connsiteY47" fmla="*/ 4933950 h 5029200"/>
              <a:gd name="connisteX48" fmla="*/ 2552700 w 3505200"/>
              <a:gd name="connsiteY48" fmla="*/ 4972050 h 5029200"/>
              <a:gd name="connisteX49" fmla="*/ 2647950 w 3505200"/>
              <a:gd name="connsiteY49" fmla="*/ 4972050 h 5029200"/>
              <a:gd name="connisteX50" fmla="*/ 2743200 w 3505200"/>
              <a:gd name="connsiteY50" fmla="*/ 4991100 h 5029200"/>
              <a:gd name="connisteX51" fmla="*/ 2819400 w 3505200"/>
              <a:gd name="connsiteY51" fmla="*/ 5010150 h 5029200"/>
              <a:gd name="connisteX52" fmla="*/ 2914650 w 3505200"/>
              <a:gd name="connsiteY52" fmla="*/ 5029200 h 5029200"/>
              <a:gd name="connisteX53" fmla="*/ 2990850 w 3505200"/>
              <a:gd name="connsiteY53" fmla="*/ 5029200 h 5029200"/>
              <a:gd name="connisteX54" fmla="*/ 3086100 w 3505200"/>
              <a:gd name="connsiteY54" fmla="*/ 5010150 h 5029200"/>
              <a:gd name="connisteX55" fmla="*/ 3162300 w 3505200"/>
              <a:gd name="connsiteY55" fmla="*/ 4972050 h 5029200"/>
              <a:gd name="connisteX56" fmla="*/ 3238500 w 3505200"/>
              <a:gd name="connsiteY56" fmla="*/ 4914900 h 5029200"/>
              <a:gd name="connisteX57" fmla="*/ 3314700 w 3505200"/>
              <a:gd name="connsiteY57" fmla="*/ 4857750 h 5029200"/>
              <a:gd name="connisteX58" fmla="*/ 3352800 w 3505200"/>
              <a:gd name="connsiteY58" fmla="*/ 4781550 h 5029200"/>
              <a:gd name="connisteX59" fmla="*/ 3409950 w 3505200"/>
              <a:gd name="connsiteY59" fmla="*/ 4705350 h 5029200"/>
              <a:gd name="connisteX60" fmla="*/ 3409950 w 3505200"/>
              <a:gd name="connsiteY60" fmla="*/ 4629150 h 5029200"/>
              <a:gd name="connisteX61" fmla="*/ 3429000 w 3505200"/>
              <a:gd name="connsiteY61" fmla="*/ 4552950 h 5029200"/>
              <a:gd name="connisteX62" fmla="*/ 3448050 w 3505200"/>
              <a:gd name="connsiteY62" fmla="*/ 4476750 h 5029200"/>
              <a:gd name="connisteX63" fmla="*/ 3448050 w 3505200"/>
              <a:gd name="connsiteY63" fmla="*/ 4381500 h 5029200"/>
              <a:gd name="connisteX64" fmla="*/ 3467100 w 3505200"/>
              <a:gd name="connsiteY64" fmla="*/ 4305300 h 5029200"/>
              <a:gd name="connisteX65" fmla="*/ 3486150 w 3505200"/>
              <a:gd name="connsiteY65" fmla="*/ 4229100 h 5029200"/>
              <a:gd name="connisteX66" fmla="*/ 3486150 w 3505200"/>
              <a:gd name="connsiteY66" fmla="*/ 4152900 h 5029200"/>
              <a:gd name="connisteX67" fmla="*/ 3505200 w 3505200"/>
              <a:gd name="connsiteY67" fmla="*/ 4076700 h 5029200"/>
              <a:gd name="connisteX68" fmla="*/ 3505200 w 3505200"/>
              <a:gd name="connsiteY68" fmla="*/ 4000500 h 5029200"/>
              <a:gd name="connisteX69" fmla="*/ 3505200 w 3505200"/>
              <a:gd name="connsiteY69" fmla="*/ 3905250 h 5029200"/>
              <a:gd name="connisteX70" fmla="*/ 3505200 w 3505200"/>
              <a:gd name="connsiteY70" fmla="*/ 3829050 h 5029200"/>
              <a:gd name="connisteX71" fmla="*/ 3486150 w 3505200"/>
              <a:gd name="connsiteY71" fmla="*/ 3752850 h 5029200"/>
              <a:gd name="connisteX72" fmla="*/ 3467100 w 3505200"/>
              <a:gd name="connsiteY72" fmla="*/ 3676650 h 5029200"/>
              <a:gd name="connisteX73" fmla="*/ 3429000 w 3505200"/>
              <a:gd name="connsiteY73" fmla="*/ 3600450 h 5029200"/>
              <a:gd name="connisteX74" fmla="*/ 3371850 w 3505200"/>
              <a:gd name="connsiteY74" fmla="*/ 3524250 h 5029200"/>
              <a:gd name="connisteX75" fmla="*/ 3314700 w 3505200"/>
              <a:gd name="connsiteY75" fmla="*/ 3448050 h 5029200"/>
              <a:gd name="connisteX76" fmla="*/ 3257550 w 3505200"/>
              <a:gd name="connsiteY76" fmla="*/ 3371850 h 5029200"/>
              <a:gd name="connisteX77" fmla="*/ 3181350 w 3505200"/>
              <a:gd name="connsiteY77" fmla="*/ 3276600 h 5029200"/>
              <a:gd name="connisteX78" fmla="*/ 3124200 w 3505200"/>
              <a:gd name="connsiteY78" fmla="*/ 3181350 h 5029200"/>
              <a:gd name="connisteX79" fmla="*/ 3048000 w 3505200"/>
              <a:gd name="connsiteY79" fmla="*/ 3143250 h 5029200"/>
              <a:gd name="connisteX80" fmla="*/ 2971800 w 3505200"/>
              <a:gd name="connsiteY80" fmla="*/ 3067050 h 5029200"/>
              <a:gd name="connisteX81" fmla="*/ 2895600 w 3505200"/>
              <a:gd name="connsiteY81" fmla="*/ 2990850 h 5029200"/>
              <a:gd name="connisteX82" fmla="*/ 2819400 w 3505200"/>
              <a:gd name="connsiteY82" fmla="*/ 2933700 h 5029200"/>
              <a:gd name="connisteX83" fmla="*/ 2743200 w 3505200"/>
              <a:gd name="connsiteY83" fmla="*/ 2876550 h 5029200"/>
              <a:gd name="connisteX84" fmla="*/ 2667000 w 3505200"/>
              <a:gd name="connsiteY84" fmla="*/ 2800350 h 5029200"/>
              <a:gd name="connisteX85" fmla="*/ 2590800 w 3505200"/>
              <a:gd name="connsiteY85" fmla="*/ 2743200 h 5029200"/>
              <a:gd name="connisteX86" fmla="*/ 2514600 w 3505200"/>
              <a:gd name="connsiteY86" fmla="*/ 2686050 h 5029200"/>
              <a:gd name="connisteX87" fmla="*/ 2438400 w 3505200"/>
              <a:gd name="connsiteY87" fmla="*/ 2609850 h 5029200"/>
              <a:gd name="connisteX88" fmla="*/ 2362200 w 3505200"/>
              <a:gd name="connsiteY88" fmla="*/ 2533650 h 5029200"/>
              <a:gd name="connisteX89" fmla="*/ 2286000 w 3505200"/>
              <a:gd name="connsiteY89" fmla="*/ 2457450 h 5029200"/>
              <a:gd name="connisteX90" fmla="*/ 2247900 w 3505200"/>
              <a:gd name="connsiteY90" fmla="*/ 2381250 h 5029200"/>
              <a:gd name="connisteX91" fmla="*/ 2228850 w 3505200"/>
              <a:gd name="connsiteY91" fmla="*/ 2305050 h 5029200"/>
              <a:gd name="connisteX92" fmla="*/ 2190750 w 3505200"/>
              <a:gd name="connsiteY92" fmla="*/ 2228850 h 5029200"/>
              <a:gd name="connisteX93" fmla="*/ 2190750 w 3505200"/>
              <a:gd name="connsiteY93" fmla="*/ 2133600 h 5029200"/>
              <a:gd name="connisteX94" fmla="*/ 2171700 w 3505200"/>
              <a:gd name="connsiteY94" fmla="*/ 2038350 h 5029200"/>
              <a:gd name="connisteX95" fmla="*/ 2133600 w 3505200"/>
              <a:gd name="connsiteY95" fmla="*/ 1962150 h 5029200"/>
              <a:gd name="connisteX96" fmla="*/ 2133600 w 3505200"/>
              <a:gd name="connsiteY96" fmla="*/ 1885950 h 5029200"/>
              <a:gd name="connisteX97" fmla="*/ 2114550 w 3505200"/>
              <a:gd name="connsiteY97" fmla="*/ 1809750 h 5029200"/>
              <a:gd name="connisteX98" fmla="*/ 2114550 w 3505200"/>
              <a:gd name="connsiteY98" fmla="*/ 1733550 h 5029200"/>
              <a:gd name="connisteX99" fmla="*/ 2095500 w 3505200"/>
              <a:gd name="connsiteY99" fmla="*/ 1657350 h 5029200"/>
              <a:gd name="connisteX100" fmla="*/ 2095500 w 3505200"/>
              <a:gd name="connsiteY100" fmla="*/ 1581150 h 5029200"/>
              <a:gd name="connisteX101" fmla="*/ 2076450 w 3505200"/>
              <a:gd name="connsiteY101" fmla="*/ 1504950 h 5029200"/>
              <a:gd name="connisteX102" fmla="*/ 2076450 w 3505200"/>
              <a:gd name="connsiteY102" fmla="*/ 1428750 h 5029200"/>
              <a:gd name="connisteX103" fmla="*/ 2076450 w 3505200"/>
              <a:gd name="connsiteY103" fmla="*/ 1333500 h 5029200"/>
              <a:gd name="connisteX104" fmla="*/ 2076450 w 3505200"/>
              <a:gd name="connsiteY104" fmla="*/ 1257300 h 5029200"/>
              <a:gd name="connisteX105" fmla="*/ 2076450 w 3505200"/>
              <a:gd name="connsiteY105" fmla="*/ 1181100 h 5029200"/>
              <a:gd name="connisteX106" fmla="*/ 2057400 w 3505200"/>
              <a:gd name="connsiteY106" fmla="*/ 1085850 h 5029200"/>
              <a:gd name="connisteX107" fmla="*/ 2038350 w 3505200"/>
              <a:gd name="connsiteY107" fmla="*/ 971550 h 5029200"/>
              <a:gd name="connisteX108" fmla="*/ 2038350 w 3505200"/>
              <a:gd name="connsiteY108" fmla="*/ 876300 h 5029200"/>
              <a:gd name="connisteX109" fmla="*/ 2038350 w 3505200"/>
              <a:gd name="connsiteY109" fmla="*/ 800100 h 5029200"/>
              <a:gd name="connisteX110" fmla="*/ 2038350 w 3505200"/>
              <a:gd name="connsiteY110" fmla="*/ 723900 h 5029200"/>
              <a:gd name="connisteX111" fmla="*/ 2038350 w 3505200"/>
              <a:gd name="connsiteY111" fmla="*/ 647700 h 5029200"/>
              <a:gd name="connisteX112" fmla="*/ 2038350 w 3505200"/>
              <a:gd name="connsiteY112" fmla="*/ 571500 h 5029200"/>
              <a:gd name="connisteX113" fmla="*/ 2019300 w 3505200"/>
              <a:gd name="connsiteY113" fmla="*/ 495300 h 5029200"/>
              <a:gd name="connisteX114" fmla="*/ 2000250 w 3505200"/>
              <a:gd name="connsiteY114" fmla="*/ 419100 h 5029200"/>
              <a:gd name="connisteX115" fmla="*/ 1943100 w 3505200"/>
              <a:gd name="connsiteY115" fmla="*/ 342900 h 5029200"/>
              <a:gd name="connisteX116" fmla="*/ 1905000 w 3505200"/>
              <a:gd name="connsiteY116" fmla="*/ 266700 h 5029200"/>
              <a:gd name="connisteX117" fmla="*/ 1828800 w 3505200"/>
              <a:gd name="connsiteY117" fmla="*/ 190500 h 5029200"/>
              <a:gd name="connisteX118" fmla="*/ 1752600 w 3505200"/>
              <a:gd name="connsiteY118" fmla="*/ 133350 h 5029200"/>
              <a:gd name="connisteX119" fmla="*/ 1676400 w 3505200"/>
              <a:gd name="connsiteY119" fmla="*/ 76200 h 5029200"/>
              <a:gd name="connisteX120" fmla="*/ 1581150 w 3505200"/>
              <a:gd name="connsiteY120" fmla="*/ 38100 h 5029200"/>
              <a:gd name="connisteX121" fmla="*/ 1504950 w 3505200"/>
              <a:gd name="connsiteY121" fmla="*/ 19050 h 5029200"/>
              <a:gd name="connisteX122" fmla="*/ 1428750 w 3505200"/>
              <a:gd name="connsiteY122" fmla="*/ 19050 h 5029200"/>
              <a:gd name="connisteX123" fmla="*/ 1333500 w 3505200"/>
              <a:gd name="connsiteY123" fmla="*/ 0 h 5029200"/>
              <a:gd name="connisteX124" fmla="*/ 1257300 w 3505200"/>
              <a:gd name="connsiteY124" fmla="*/ 0 h 5029200"/>
              <a:gd name="connisteX125" fmla="*/ 1181100 w 3505200"/>
              <a:gd name="connsiteY125" fmla="*/ 0 h 5029200"/>
              <a:gd name="connisteX126" fmla="*/ 1104900 w 3505200"/>
              <a:gd name="connsiteY126" fmla="*/ 0 h 5029200"/>
              <a:gd name="connisteX127" fmla="*/ 1028700 w 3505200"/>
              <a:gd name="connsiteY127" fmla="*/ 0 h 5029200"/>
              <a:gd name="connisteX128" fmla="*/ 952500 w 3505200"/>
              <a:gd name="connsiteY128" fmla="*/ 0 h 5029200"/>
              <a:gd name="connisteX129" fmla="*/ 876300 w 3505200"/>
              <a:gd name="connsiteY129" fmla="*/ 0 h 5029200"/>
              <a:gd name="connisteX130" fmla="*/ 800100 w 3505200"/>
              <a:gd name="connsiteY130" fmla="*/ 0 h 5029200"/>
              <a:gd name="connisteX131" fmla="*/ 723900 w 3505200"/>
              <a:gd name="connsiteY131" fmla="*/ 19050 h 5029200"/>
              <a:gd name="connisteX132" fmla="*/ 647700 w 3505200"/>
              <a:gd name="connsiteY132" fmla="*/ 38100 h 5029200"/>
              <a:gd name="connisteX133" fmla="*/ 571500 w 3505200"/>
              <a:gd name="connsiteY133" fmla="*/ 76200 h 5029200"/>
              <a:gd name="connisteX134" fmla="*/ 495300 w 3505200"/>
              <a:gd name="connsiteY134" fmla="*/ 114300 h 5029200"/>
              <a:gd name="connisteX135" fmla="*/ 419100 w 3505200"/>
              <a:gd name="connsiteY135" fmla="*/ 171450 h 5029200"/>
              <a:gd name="connisteX136" fmla="*/ 361950 w 3505200"/>
              <a:gd name="connsiteY136" fmla="*/ 247650 h 5029200"/>
              <a:gd name="connisteX137" fmla="*/ 285750 w 3505200"/>
              <a:gd name="connsiteY137" fmla="*/ 304800 h 5029200"/>
              <a:gd name="connisteX138" fmla="*/ 247650 w 3505200"/>
              <a:gd name="connsiteY138" fmla="*/ 381000 h 5029200"/>
              <a:gd name="connisteX139" fmla="*/ 171450 w 3505200"/>
              <a:gd name="connsiteY139" fmla="*/ 457200 h 5029200"/>
              <a:gd name="connisteX140" fmla="*/ 133350 w 3505200"/>
              <a:gd name="connsiteY140" fmla="*/ 533400 h 5029200"/>
              <a:gd name="connisteX141" fmla="*/ 114300 w 3505200"/>
              <a:gd name="connsiteY141" fmla="*/ 609600 h 5029200"/>
              <a:gd name="connisteX142" fmla="*/ 76200 w 3505200"/>
              <a:gd name="connsiteY142" fmla="*/ 685800 h 5029200"/>
              <a:gd name="connisteX143" fmla="*/ 57150 w 3505200"/>
              <a:gd name="connsiteY143" fmla="*/ 762000 h 5029200"/>
              <a:gd name="connisteX144" fmla="*/ 38100 w 3505200"/>
              <a:gd name="connsiteY144" fmla="*/ 838200 h 5029200"/>
              <a:gd name="connisteX145" fmla="*/ 19050 w 3505200"/>
              <a:gd name="connsiteY145" fmla="*/ 914400 h 5029200"/>
              <a:gd name="connisteX146" fmla="*/ 19050 w 3505200"/>
              <a:gd name="connsiteY146" fmla="*/ 990600 h 5029200"/>
              <a:gd name="connisteX147" fmla="*/ 19050 w 3505200"/>
              <a:gd name="connsiteY147" fmla="*/ 1085850 h 5029200"/>
              <a:gd name="connisteX148" fmla="*/ 0 w 3505200"/>
              <a:gd name="connsiteY148" fmla="*/ 1162050 h 5029200"/>
              <a:gd name="connisteX149" fmla="*/ 0 w 3505200"/>
              <a:gd name="connsiteY149" fmla="*/ 1238250 h 5029200"/>
              <a:gd name="connisteX150" fmla="*/ 0 w 3505200"/>
              <a:gd name="connsiteY150" fmla="*/ 1314450 h 5029200"/>
              <a:gd name="connisteX151" fmla="*/ 0 w 3505200"/>
              <a:gd name="connsiteY151" fmla="*/ 1390650 h 5029200"/>
              <a:gd name="connisteX152" fmla="*/ 0 w 3505200"/>
              <a:gd name="connsiteY152" fmla="*/ 1466850 h 5029200"/>
              <a:gd name="connisteX153" fmla="*/ 19050 w 3505200"/>
              <a:gd name="connsiteY153" fmla="*/ 1543050 h 5029200"/>
              <a:gd name="connisteX154" fmla="*/ 38100 w 3505200"/>
              <a:gd name="connsiteY154" fmla="*/ 1619250 h 5029200"/>
              <a:gd name="connisteX155" fmla="*/ 57150 w 3505200"/>
              <a:gd name="connsiteY155" fmla="*/ 1695450 h 5029200"/>
              <a:gd name="connisteX156" fmla="*/ 95250 w 3505200"/>
              <a:gd name="connsiteY156" fmla="*/ 1771650 h 5029200"/>
              <a:gd name="connisteX157" fmla="*/ 114300 w 3505200"/>
              <a:gd name="connsiteY157" fmla="*/ 1847850 h 5029200"/>
              <a:gd name="connisteX158" fmla="*/ 114300 w 3505200"/>
              <a:gd name="connsiteY158" fmla="*/ 1924050 h 5029200"/>
              <a:gd name="connisteX159" fmla="*/ 171450 w 3505200"/>
              <a:gd name="connsiteY159" fmla="*/ 200025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</a:cxnLst>
            <a:rect l="l" t="t" r="r" b="b"/>
            <a:pathLst>
              <a:path w="3505200" h="5029200">
                <a:moveTo>
                  <a:pt x="76200" y="1885950"/>
                </a:moveTo>
                <a:lnTo>
                  <a:pt x="152400" y="1943100"/>
                </a:lnTo>
                <a:lnTo>
                  <a:pt x="171450" y="2038350"/>
                </a:lnTo>
                <a:lnTo>
                  <a:pt x="209550" y="2114550"/>
                </a:lnTo>
                <a:lnTo>
                  <a:pt x="228600" y="2190750"/>
                </a:lnTo>
                <a:lnTo>
                  <a:pt x="266700" y="2266950"/>
                </a:lnTo>
                <a:lnTo>
                  <a:pt x="285750" y="2343150"/>
                </a:lnTo>
                <a:lnTo>
                  <a:pt x="342900" y="2438400"/>
                </a:lnTo>
                <a:lnTo>
                  <a:pt x="381000" y="2514600"/>
                </a:lnTo>
                <a:lnTo>
                  <a:pt x="419100" y="2590800"/>
                </a:lnTo>
                <a:lnTo>
                  <a:pt x="476250" y="2667000"/>
                </a:lnTo>
                <a:lnTo>
                  <a:pt x="514350" y="2743200"/>
                </a:lnTo>
                <a:lnTo>
                  <a:pt x="590550" y="2781300"/>
                </a:lnTo>
                <a:lnTo>
                  <a:pt x="647700" y="2857500"/>
                </a:lnTo>
                <a:lnTo>
                  <a:pt x="723900" y="2895600"/>
                </a:lnTo>
                <a:lnTo>
                  <a:pt x="800100" y="2933700"/>
                </a:lnTo>
                <a:lnTo>
                  <a:pt x="876300" y="2990850"/>
                </a:lnTo>
                <a:lnTo>
                  <a:pt x="952500" y="3009900"/>
                </a:lnTo>
                <a:lnTo>
                  <a:pt x="1028700" y="3048000"/>
                </a:lnTo>
                <a:lnTo>
                  <a:pt x="1104900" y="3067050"/>
                </a:lnTo>
                <a:lnTo>
                  <a:pt x="1181100" y="3105150"/>
                </a:lnTo>
                <a:lnTo>
                  <a:pt x="1257300" y="3143250"/>
                </a:lnTo>
                <a:lnTo>
                  <a:pt x="1333500" y="3219450"/>
                </a:lnTo>
                <a:lnTo>
                  <a:pt x="1390650" y="3295650"/>
                </a:lnTo>
                <a:lnTo>
                  <a:pt x="1428750" y="3371850"/>
                </a:lnTo>
                <a:lnTo>
                  <a:pt x="1485900" y="3448050"/>
                </a:lnTo>
                <a:lnTo>
                  <a:pt x="1524000" y="3524250"/>
                </a:lnTo>
                <a:lnTo>
                  <a:pt x="1524000" y="3619500"/>
                </a:lnTo>
                <a:lnTo>
                  <a:pt x="1562100" y="3714750"/>
                </a:lnTo>
                <a:lnTo>
                  <a:pt x="1581150" y="3790950"/>
                </a:lnTo>
                <a:lnTo>
                  <a:pt x="1581150" y="3867150"/>
                </a:lnTo>
                <a:lnTo>
                  <a:pt x="1600200" y="3943350"/>
                </a:lnTo>
                <a:lnTo>
                  <a:pt x="1600200" y="4019550"/>
                </a:lnTo>
                <a:lnTo>
                  <a:pt x="1600200" y="4114800"/>
                </a:lnTo>
                <a:lnTo>
                  <a:pt x="1638300" y="4191000"/>
                </a:lnTo>
                <a:lnTo>
                  <a:pt x="1657350" y="4267200"/>
                </a:lnTo>
                <a:lnTo>
                  <a:pt x="1676400" y="4343400"/>
                </a:lnTo>
                <a:lnTo>
                  <a:pt x="1733550" y="4419600"/>
                </a:lnTo>
                <a:lnTo>
                  <a:pt x="1790700" y="4495800"/>
                </a:lnTo>
                <a:lnTo>
                  <a:pt x="1866900" y="4572000"/>
                </a:lnTo>
                <a:lnTo>
                  <a:pt x="1943100" y="4648200"/>
                </a:lnTo>
                <a:lnTo>
                  <a:pt x="2019300" y="4705350"/>
                </a:lnTo>
                <a:lnTo>
                  <a:pt x="2095500" y="4762500"/>
                </a:lnTo>
                <a:lnTo>
                  <a:pt x="2171700" y="4800600"/>
                </a:lnTo>
                <a:lnTo>
                  <a:pt x="2247900" y="4838700"/>
                </a:lnTo>
                <a:lnTo>
                  <a:pt x="2324100" y="4857750"/>
                </a:lnTo>
                <a:lnTo>
                  <a:pt x="2400300" y="4895850"/>
                </a:lnTo>
                <a:lnTo>
                  <a:pt x="2476500" y="4933950"/>
                </a:lnTo>
                <a:lnTo>
                  <a:pt x="2552700" y="4972050"/>
                </a:lnTo>
                <a:lnTo>
                  <a:pt x="2647950" y="4972050"/>
                </a:lnTo>
                <a:lnTo>
                  <a:pt x="2743200" y="4991100"/>
                </a:lnTo>
                <a:lnTo>
                  <a:pt x="2819400" y="5010150"/>
                </a:lnTo>
                <a:lnTo>
                  <a:pt x="2914650" y="5029200"/>
                </a:lnTo>
                <a:lnTo>
                  <a:pt x="2990850" y="5029200"/>
                </a:lnTo>
                <a:lnTo>
                  <a:pt x="3086100" y="5010150"/>
                </a:lnTo>
                <a:lnTo>
                  <a:pt x="3162300" y="4972050"/>
                </a:lnTo>
                <a:lnTo>
                  <a:pt x="3238500" y="4914900"/>
                </a:lnTo>
                <a:lnTo>
                  <a:pt x="3314700" y="4857750"/>
                </a:lnTo>
                <a:lnTo>
                  <a:pt x="3352800" y="4781550"/>
                </a:lnTo>
                <a:lnTo>
                  <a:pt x="3409950" y="4705350"/>
                </a:lnTo>
                <a:lnTo>
                  <a:pt x="3409950" y="4629150"/>
                </a:lnTo>
                <a:lnTo>
                  <a:pt x="3429000" y="4552950"/>
                </a:lnTo>
                <a:lnTo>
                  <a:pt x="3448050" y="4476750"/>
                </a:lnTo>
                <a:lnTo>
                  <a:pt x="3448050" y="4381500"/>
                </a:lnTo>
                <a:lnTo>
                  <a:pt x="3467100" y="4305300"/>
                </a:lnTo>
                <a:lnTo>
                  <a:pt x="3486150" y="4229100"/>
                </a:lnTo>
                <a:lnTo>
                  <a:pt x="3486150" y="4152900"/>
                </a:lnTo>
                <a:lnTo>
                  <a:pt x="3505200" y="4076700"/>
                </a:lnTo>
                <a:lnTo>
                  <a:pt x="3505200" y="4000500"/>
                </a:lnTo>
                <a:lnTo>
                  <a:pt x="3505200" y="3905250"/>
                </a:lnTo>
                <a:lnTo>
                  <a:pt x="3505200" y="3829050"/>
                </a:lnTo>
                <a:lnTo>
                  <a:pt x="3486150" y="3752850"/>
                </a:lnTo>
                <a:lnTo>
                  <a:pt x="3467100" y="3676650"/>
                </a:lnTo>
                <a:lnTo>
                  <a:pt x="3429000" y="3600450"/>
                </a:lnTo>
                <a:lnTo>
                  <a:pt x="3371850" y="3524250"/>
                </a:lnTo>
                <a:lnTo>
                  <a:pt x="3314700" y="3448050"/>
                </a:lnTo>
                <a:lnTo>
                  <a:pt x="3257550" y="3371850"/>
                </a:lnTo>
                <a:lnTo>
                  <a:pt x="3181350" y="3276600"/>
                </a:lnTo>
                <a:lnTo>
                  <a:pt x="3124200" y="3181350"/>
                </a:lnTo>
                <a:lnTo>
                  <a:pt x="3048000" y="3143250"/>
                </a:lnTo>
                <a:lnTo>
                  <a:pt x="2971800" y="3067050"/>
                </a:lnTo>
                <a:lnTo>
                  <a:pt x="2895600" y="2990850"/>
                </a:lnTo>
                <a:lnTo>
                  <a:pt x="2819400" y="2933700"/>
                </a:lnTo>
                <a:lnTo>
                  <a:pt x="2743200" y="2876550"/>
                </a:lnTo>
                <a:lnTo>
                  <a:pt x="2667000" y="2800350"/>
                </a:lnTo>
                <a:lnTo>
                  <a:pt x="2590800" y="2743200"/>
                </a:lnTo>
                <a:lnTo>
                  <a:pt x="2514600" y="2686050"/>
                </a:lnTo>
                <a:lnTo>
                  <a:pt x="2438400" y="2609850"/>
                </a:lnTo>
                <a:lnTo>
                  <a:pt x="2362200" y="2533650"/>
                </a:lnTo>
                <a:lnTo>
                  <a:pt x="2286000" y="2457450"/>
                </a:lnTo>
                <a:lnTo>
                  <a:pt x="2247900" y="2381250"/>
                </a:lnTo>
                <a:lnTo>
                  <a:pt x="2228850" y="2305050"/>
                </a:lnTo>
                <a:lnTo>
                  <a:pt x="2190750" y="2228850"/>
                </a:lnTo>
                <a:lnTo>
                  <a:pt x="2190750" y="2133600"/>
                </a:lnTo>
                <a:lnTo>
                  <a:pt x="2171700" y="2038350"/>
                </a:lnTo>
                <a:lnTo>
                  <a:pt x="2133600" y="1962150"/>
                </a:lnTo>
                <a:lnTo>
                  <a:pt x="2133600" y="1885950"/>
                </a:lnTo>
                <a:lnTo>
                  <a:pt x="2114550" y="1809750"/>
                </a:lnTo>
                <a:lnTo>
                  <a:pt x="2114550" y="1733550"/>
                </a:lnTo>
                <a:lnTo>
                  <a:pt x="2095500" y="1657350"/>
                </a:lnTo>
                <a:lnTo>
                  <a:pt x="2095500" y="1581150"/>
                </a:lnTo>
                <a:lnTo>
                  <a:pt x="2076450" y="1504950"/>
                </a:lnTo>
                <a:lnTo>
                  <a:pt x="2076450" y="1428750"/>
                </a:lnTo>
                <a:lnTo>
                  <a:pt x="2076450" y="1333500"/>
                </a:lnTo>
                <a:lnTo>
                  <a:pt x="2076450" y="1257300"/>
                </a:lnTo>
                <a:lnTo>
                  <a:pt x="2076450" y="1181100"/>
                </a:lnTo>
                <a:lnTo>
                  <a:pt x="2057400" y="1085850"/>
                </a:lnTo>
                <a:lnTo>
                  <a:pt x="2038350" y="971550"/>
                </a:lnTo>
                <a:lnTo>
                  <a:pt x="2038350" y="876300"/>
                </a:lnTo>
                <a:lnTo>
                  <a:pt x="2038350" y="800100"/>
                </a:lnTo>
                <a:lnTo>
                  <a:pt x="2038350" y="723900"/>
                </a:lnTo>
                <a:lnTo>
                  <a:pt x="2038350" y="647700"/>
                </a:lnTo>
                <a:lnTo>
                  <a:pt x="2038350" y="571500"/>
                </a:lnTo>
                <a:lnTo>
                  <a:pt x="2019300" y="495300"/>
                </a:lnTo>
                <a:lnTo>
                  <a:pt x="2000250" y="419100"/>
                </a:lnTo>
                <a:lnTo>
                  <a:pt x="1943100" y="342900"/>
                </a:lnTo>
                <a:lnTo>
                  <a:pt x="1905000" y="266700"/>
                </a:lnTo>
                <a:lnTo>
                  <a:pt x="1828800" y="190500"/>
                </a:lnTo>
                <a:lnTo>
                  <a:pt x="1752600" y="133350"/>
                </a:lnTo>
                <a:lnTo>
                  <a:pt x="1676400" y="76200"/>
                </a:lnTo>
                <a:lnTo>
                  <a:pt x="1581150" y="38100"/>
                </a:lnTo>
                <a:lnTo>
                  <a:pt x="1504950" y="19050"/>
                </a:lnTo>
                <a:lnTo>
                  <a:pt x="1428750" y="19050"/>
                </a:lnTo>
                <a:lnTo>
                  <a:pt x="1333500" y="0"/>
                </a:lnTo>
                <a:lnTo>
                  <a:pt x="1257300" y="0"/>
                </a:lnTo>
                <a:lnTo>
                  <a:pt x="1181100" y="0"/>
                </a:lnTo>
                <a:lnTo>
                  <a:pt x="1104900" y="0"/>
                </a:lnTo>
                <a:lnTo>
                  <a:pt x="1028700" y="0"/>
                </a:lnTo>
                <a:lnTo>
                  <a:pt x="952500" y="0"/>
                </a:lnTo>
                <a:lnTo>
                  <a:pt x="876300" y="0"/>
                </a:lnTo>
                <a:lnTo>
                  <a:pt x="800100" y="0"/>
                </a:lnTo>
                <a:lnTo>
                  <a:pt x="723900" y="19050"/>
                </a:lnTo>
                <a:lnTo>
                  <a:pt x="647700" y="38100"/>
                </a:lnTo>
                <a:lnTo>
                  <a:pt x="571500" y="76200"/>
                </a:lnTo>
                <a:lnTo>
                  <a:pt x="495300" y="114300"/>
                </a:lnTo>
                <a:lnTo>
                  <a:pt x="419100" y="171450"/>
                </a:lnTo>
                <a:lnTo>
                  <a:pt x="361950" y="247650"/>
                </a:lnTo>
                <a:lnTo>
                  <a:pt x="285750" y="304800"/>
                </a:lnTo>
                <a:lnTo>
                  <a:pt x="247650" y="381000"/>
                </a:lnTo>
                <a:lnTo>
                  <a:pt x="171450" y="457200"/>
                </a:lnTo>
                <a:lnTo>
                  <a:pt x="133350" y="533400"/>
                </a:lnTo>
                <a:lnTo>
                  <a:pt x="114300" y="609600"/>
                </a:lnTo>
                <a:lnTo>
                  <a:pt x="76200" y="685800"/>
                </a:lnTo>
                <a:lnTo>
                  <a:pt x="57150" y="762000"/>
                </a:lnTo>
                <a:lnTo>
                  <a:pt x="38100" y="838200"/>
                </a:lnTo>
                <a:lnTo>
                  <a:pt x="19050" y="914400"/>
                </a:lnTo>
                <a:lnTo>
                  <a:pt x="19050" y="990600"/>
                </a:lnTo>
                <a:lnTo>
                  <a:pt x="19050" y="1085850"/>
                </a:lnTo>
                <a:lnTo>
                  <a:pt x="0" y="1162050"/>
                </a:lnTo>
                <a:lnTo>
                  <a:pt x="0" y="1238250"/>
                </a:lnTo>
                <a:lnTo>
                  <a:pt x="0" y="1314450"/>
                </a:lnTo>
                <a:lnTo>
                  <a:pt x="0" y="1390650"/>
                </a:lnTo>
                <a:lnTo>
                  <a:pt x="0" y="1466850"/>
                </a:lnTo>
                <a:lnTo>
                  <a:pt x="19050" y="1543050"/>
                </a:lnTo>
                <a:lnTo>
                  <a:pt x="38100" y="1619250"/>
                </a:lnTo>
                <a:lnTo>
                  <a:pt x="57150" y="1695450"/>
                </a:lnTo>
                <a:lnTo>
                  <a:pt x="95250" y="1771650"/>
                </a:lnTo>
                <a:lnTo>
                  <a:pt x="114300" y="1847850"/>
                </a:lnTo>
                <a:lnTo>
                  <a:pt x="114300" y="1924050"/>
                </a:lnTo>
                <a:lnTo>
                  <a:pt x="171450" y="2000250"/>
                </a:lnTo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9" name="圆角矩形 178"/>
          <p:cNvSpPr/>
          <p:nvPr/>
        </p:nvSpPr>
        <p:spPr>
          <a:xfrm>
            <a:off x="8613775" y="370840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异步区块链</a:t>
            </a:r>
            <a:endParaRPr lang="zh-CN" altLang="en-US"/>
          </a:p>
          <a:p>
            <a:pPr algn="ctr"/>
            <a:r>
              <a:rPr lang="zh-CN" altLang="en-US"/>
              <a:t>共识协议</a:t>
            </a:r>
            <a:endParaRPr lang="zh-CN" altLang="en-US"/>
          </a:p>
        </p:txBody>
      </p:sp>
      <p:sp>
        <p:nvSpPr>
          <p:cNvPr id="180" name="圆角矩形 179"/>
          <p:cNvSpPr/>
          <p:nvPr/>
        </p:nvSpPr>
        <p:spPr>
          <a:xfrm>
            <a:off x="8613775" y="1850390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ACS</a:t>
            </a:r>
            <a:endParaRPr lang="en-US" altLang="zh-CN"/>
          </a:p>
        </p:txBody>
      </p:sp>
      <p:sp>
        <p:nvSpPr>
          <p:cNvPr id="181" name="圆角矩形 180"/>
          <p:cNvSpPr/>
          <p:nvPr/>
        </p:nvSpPr>
        <p:spPr>
          <a:xfrm>
            <a:off x="10150475" y="39897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en-US" altLang="zh-CN"/>
              <a:t>ABA</a:t>
            </a:r>
            <a:endParaRPr lang="en-US" altLang="zh-CN"/>
          </a:p>
        </p:txBody>
      </p:sp>
      <p:sp>
        <p:nvSpPr>
          <p:cNvPr id="182" name="圆角矩形 181"/>
          <p:cNvSpPr/>
          <p:nvPr/>
        </p:nvSpPr>
        <p:spPr>
          <a:xfrm>
            <a:off x="7372350" y="37611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MVBA</a:t>
            </a:r>
            <a:endParaRPr lang="en-US" altLang="zh-CN"/>
          </a:p>
        </p:txBody>
      </p:sp>
      <p:sp>
        <p:nvSpPr>
          <p:cNvPr id="183" name="圆角矩形 182"/>
          <p:cNvSpPr/>
          <p:nvPr/>
        </p:nvSpPr>
        <p:spPr>
          <a:xfrm>
            <a:off x="6625590" y="56788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常数</a:t>
            </a:r>
            <a:r>
              <a:rPr lang="zh-CN" altLang="en-US"/>
              <a:t>个</a:t>
            </a:r>
            <a:r>
              <a:rPr lang="en-US" altLang="zh-CN"/>
              <a:t>ABA</a:t>
            </a:r>
            <a:endParaRPr lang="en-US" altLang="zh-CN"/>
          </a:p>
        </p:txBody>
      </p:sp>
      <p:cxnSp>
        <p:nvCxnSpPr>
          <p:cNvPr id="184" name="直接箭头连接符 183"/>
          <p:cNvCxnSpPr>
            <a:stCxn id="179" idx="2"/>
            <a:endCxn id="180" idx="0"/>
          </p:cNvCxnSpPr>
          <p:nvPr/>
        </p:nvCxnSpPr>
        <p:spPr>
          <a:xfrm>
            <a:off x="9303385" y="1136015"/>
            <a:ext cx="0" cy="714375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6" name="直接箭头连接符 185"/>
          <p:cNvCxnSpPr>
            <a:stCxn id="180" idx="2"/>
            <a:endCxn id="181" idx="0"/>
          </p:cNvCxnSpPr>
          <p:nvPr/>
        </p:nvCxnSpPr>
        <p:spPr>
          <a:xfrm>
            <a:off x="9303385" y="2615565"/>
            <a:ext cx="1536700" cy="1374140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8" name="曲线连接符 187"/>
          <p:cNvCxnSpPr>
            <a:stCxn id="180" idx="1"/>
            <a:endCxn id="182" idx="1"/>
          </p:cNvCxnSpPr>
          <p:nvPr/>
        </p:nvCxnSpPr>
        <p:spPr>
          <a:xfrm rot="10800000" flipV="1">
            <a:off x="7372350" y="2233295"/>
            <a:ext cx="1241425" cy="1910715"/>
          </a:xfrm>
          <a:prstGeom prst="curvedConnector3">
            <a:avLst>
              <a:gd name="adj1" fmla="val 11918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9" name="曲线连接符 188"/>
          <p:cNvCxnSpPr>
            <a:stCxn id="182" idx="1"/>
            <a:endCxn id="183" idx="1"/>
          </p:cNvCxnSpPr>
          <p:nvPr/>
        </p:nvCxnSpPr>
        <p:spPr>
          <a:xfrm rot="10800000" flipV="1">
            <a:off x="6625590" y="4144010"/>
            <a:ext cx="746760" cy="1917700"/>
          </a:xfrm>
          <a:prstGeom prst="curvedConnector3">
            <a:avLst>
              <a:gd name="adj1" fmla="val 168622"/>
            </a:avLst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pic>
        <p:nvPicPr>
          <p:cNvPr id="194" name="图片 193" descr="hbbf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179685" y="1533525"/>
            <a:ext cx="1217930" cy="1226185"/>
          </a:xfrm>
          <a:prstGeom prst="rect">
            <a:avLst/>
          </a:prstGeom>
        </p:spPr>
      </p:pic>
      <p:cxnSp>
        <p:nvCxnSpPr>
          <p:cNvPr id="197" name="直接箭头连接符 196"/>
          <p:cNvCxnSpPr>
            <a:stCxn id="180" idx="2"/>
          </p:cNvCxnSpPr>
          <p:nvPr/>
        </p:nvCxnSpPr>
        <p:spPr>
          <a:xfrm flipH="1">
            <a:off x="7885430" y="2615565"/>
            <a:ext cx="1437005" cy="3048635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412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99" name="文本框 198"/>
          <p:cNvSpPr txBox="1"/>
          <p:nvPr/>
        </p:nvSpPr>
        <p:spPr>
          <a:xfrm>
            <a:off x="6815455" y="4669155"/>
            <a:ext cx="1471930" cy="645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l"/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[PODC'20]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158095" y="2648585"/>
            <a:ext cx="2130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认为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实用，绕开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3" name="组合 112"/>
          <p:cNvGrpSpPr/>
          <p:nvPr/>
        </p:nvGrpSpPr>
        <p:grpSpPr>
          <a:xfrm>
            <a:off x="647700" y="381537"/>
            <a:ext cx="2586848" cy="776703"/>
            <a:chOff x="1394460" y="1692177"/>
            <a:chExt cx="3940165" cy="1183037"/>
          </a:xfrm>
        </p:grpSpPr>
        <p:grpSp>
          <p:nvGrpSpPr>
            <p:cNvPr id="114" name="组合 113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115" name="组合 114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116" name="六边形 115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117" name="任意多边形 116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118" name="直接连接符 117"/>
                <p:cNvCxnSpPr>
                  <a:stCxn id="117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19" name="直接连接符 118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0" name="直接连接符 119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121" name="直接连接符 120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122" name="六边形 121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2889538" y="1853771"/>
              <a:ext cx="2445087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要点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信息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24" name="文本框 123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3.4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02310" y="1641475"/>
            <a:ext cx="11489055" cy="47078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揭示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了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异步共识设计中更加高效的思路：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不是并行的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N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个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协议、仍是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ACS 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到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的巧妙归约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[CCS'20]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 fontAlgn="auto">
              <a:lnSpc>
                <a:spcPct val="100000"/>
              </a:lnSpc>
              <a:buFont typeface="Arial" panose="020B0604020202020204" pitchFamily="34" charset="0"/>
              <a:buChar char="◦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从侧面规避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的复杂性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更高效的 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 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实现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[PODC'20]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 algn="l" fontAlgn="auto">
              <a:lnSpc>
                <a:spcPct val="100000"/>
              </a:lnSpc>
              <a:buClrTx/>
              <a:buSzTx/>
              <a:buFont typeface="Arial" panose="020B0604020202020204" pitchFamily="34" charset="0"/>
              <a:buChar char="◦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从正面提升MVBA的适用性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1257300" lvl="2" indent="-342900" algn="l">
              <a:lnSpc>
                <a:spcPct val="150000"/>
              </a:lnSpc>
              <a:buClrTx/>
              <a:buSzTx/>
              <a:buFont typeface="Arial" panose="020B0604020202020204" pitchFamily="34" charset="0"/>
              <a:buChar char="◦"/>
            </a:pP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Wingdings" panose="05000000000000000000" charset="0"/>
              <a:buChar char="n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强安全的异步共识也完全能够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实用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广域网中联盟链共识的不二选择之一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8388985" y="133350"/>
            <a:ext cx="3505200" cy="5029200"/>
          </a:xfrm>
          <a:custGeom>
            <a:avLst/>
            <a:gdLst>
              <a:gd name="connisteX0" fmla="*/ 76200 w 3505200"/>
              <a:gd name="connsiteY0" fmla="*/ 1885950 h 5029200"/>
              <a:gd name="connisteX1" fmla="*/ 152400 w 3505200"/>
              <a:gd name="connsiteY1" fmla="*/ 1943100 h 5029200"/>
              <a:gd name="connisteX2" fmla="*/ 171450 w 3505200"/>
              <a:gd name="connsiteY2" fmla="*/ 2038350 h 5029200"/>
              <a:gd name="connisteX3" fmla="*/ 209550 w 3505200"/>
              <a:gd name="connsiteY3" fmla="*/ 2114550 h 5029200"/>
              <a:gd name="connisteX4" fmla="*/ 228600 w 3505200"/>
              <a:gd name="connsiteY4" fmla="*/ 2190750 h 5029200"/>
              <a:gd name="connisteX5" fmla="*/ 266700 w 3505200"/>
              <a:gd name="connsiteY5" fmla="*/ 2266950 h 5029200"/>
              <a:gd name="connisteX6" fmla="*/ 285750 w 3505200"/>
              <a:gd name="connsiteY6" fmla="*/ 2343150 h 5029200"/>
              <a:gd name="connisteX7" fmla="*/ 342900 w 3505200"/>
              <a:gd name="connsiteY7" fmla="*/ 2438400 h 5029200"/>
              <a:gd name="connisteX8" fmla="*/ 381000 w 3505200"/>
              <a:gd name="connsiteY8" fmla="*/ 2514600 h 5029200"/>
              <a:gd name="connisteX9" fmla="*/ 419100 w 3505200"/>
              <a:gd name="connsiteY9" fmla="*/ 2590800 h 5029200"/>
              <a:gd name="connisteX10" fmla="*/ 476250 w 3505200"/>
              <a:gd name="connsiteY10" fmla="*/ 2667000 h 5029200"/>
              <a:gd name="connisteX11" fmla="*/ 514350 w 3505200"/>
              <a:gd name="connsiteY11" fmla="*/ 2743200 h 5029200"/>
              <a:gd name="connisteX12" fmla="*/ 590550 w 3505200"/>
              <a:gd name="connsiteY12" fmla="*/ 2781300 h 5029200"/>
              <a:gd name="connisteX13" fmla="*/ 647700 w 3505200"/>
              <a:gd name="connsiteY13" fmla="*/ 2857500 h 5029200"/>
              <a:gd name="connisteX14" fmla="*/ 723900 w 3505200"/>
              <a:gd name="connsiteY14" fmla="*/ 2895600 h 5029200"/>
              <a:gd name="connisteX15" fmla="*/ 800100 w 3505200"/>
              <a:gd name="connsiteY15" fmla="*/ 2933700 h 5029200"/>
              <a:gd name="connisteX16" fmla="*/ 876300 w 3505200"/>
              <a:gd name="connsiteY16" fmla="*/ 2990850 h 5029200"/>
              <a:gd name="connisteX17" fmla="*/ 952500 w 3505200"/>
              <a:gd name="connsiteY17" fmla="*/ 3009900 h 5029200"/>
              <a:gd name="connisteX18" fmla="*/ 1028700 w 3505200"/>
              <a:gd name="connsiteY18" fmla="*/ 3048000 h 5029200"/>
              <a:gd name="connisteX19" fmla="*/ 1104900 w 3505200"/>
              <a:gd name="connsiteY19" fmla="*/ 3067050 h 5029200"/>
              <a:gd name="connisteX20" fmla="*/ 1181100 w 3505200"/>
              <a:gd name="connsiteY20" fmla="*/ 3105150 h 5029200"/>
              <a:gd name="connisteX21" fmla="*/ 1257300 w 3505200"/>
              <a:gd name="connsiteY21" fmla="*/ 3143250 h 5029200"/>
              <a:gd name="connisteX22" fmla="*/ 1333500 w 3505200"/>
              <a:gd name="connsiteY22" fmla="*/ 3219450 h 5029200"/>
              <a:gd name="connisteX23" fmla="*/ 1390650 w 3505200"/>
              <a:gd name="connsiteY23" fmla="*/ 3295650 h 5029200"/>
              <a:gd name="connisteX24" fmla="*/ 1428750 w 3505200"/>
              <a:gd name="connsiteY24" fmla="*/ 3371850 h 5029200"/>
              <a:gd name="connisteX25" fmla="*/ 1485900 w 3505200"/>
              <a:gd name="connsiteY25" fmla="*/ 3448050 h 5029200"/>
              <a:gd name="connisteX26" fmla="*/ 1524000 w 3505200"/>
              <a:gd name="connsiteY26" fmla="*/ 3524250 h 5029200"/>
              <a:gd name="connisteX27" fmla="*/ 1524000 w 3505200"/>
              <a:gd name="connsiteY27" fmla="*/ 3619500 h 5029200"/>
              <a:gd name="connisteX28" fmla="*/ 1562100 w 3505200"/>
              <a:gd name="connsiteY28" fmla="*/ 3714750 h 5029200"/>
              <a:gd name="connisteX29" fmla="*/ 1581150 w 3505200"/>
              <a:gd name="connsiteY29" fmla="*/ 3790950 h 5029200"/>
              <a:gd name="connisteX30" fmla="*/ 1581150 w 3505200"/>
              <a:gd name="connsiteY30" fmla="*/ 3867150 h 5029200"/>
              <a:gd name="connisteX31" fmla="*/ 1600200 w 3505200"/>
              <a:gd name="connsiteY31" fmla="*/ 3943350 h 5029200"/>
              <a:gd name="connisteX32" fmla="*/ 1600200 w 3505200"/>
              <a:gd name="connsiteY32" fmla="*/ 4019550 h 5029200"/>
              <a:gd name="connisteX33" fmla="*/ 1600200 w 3505200"/>
              <a:gd name="connsiteY33" fmla="*/ 4114800 h 5029200"/>
              <a:gd name="connisteX34" fmla="*/ 1638300 w 3505200"/>
              <a:gd name="connsiteY34" fmla="*/ 4191000 h 5029200"/>
              <a:gd name="connisteX35" fmla="*/ 1657350 w 3505200"/>
              <a:gd name="connsiteY35" fmla="*/ 4267200 h 5029200"/>
              <a:gd name="connisteX36" fmla="*/ 1676400 w 3505200"/>
              <a:gd name="connsiteY36" fmla="*/ 4343400 h 5029200"/>
              <a:gd name="connisteX37" fmla="*/ 1733550 w 3505200"/>
              <a:gd name="connsiteY37" fmla="*/ 4419600 h 5029200"/>
              <a:gd name="connisteX38" fmla="*/ 1790700 w 3505200"/>
              <a:gd name="connsiteY38" fmla="*/ 4495800 h 5029200"/>
              <a:gd name="connisteX39" fmla="*/ 1866900 w 3505200"/>
              <a:gd name="connsiteY39" fmla="*/ 4572000 h 5029200"/>
              <a:gd name="connisteX40" fmla="*/ 1943100 w 3505200"/>
              <a:gd name="connsiteY40" fmla="*/ 4648200 h 5029200"/>
              <a:gd name="connisteX41" fmla="*/ 2019300 w 3505200"/>
              <a:gd name="connsiteY41" fmla="*/ 4705350 h 5029200"/>
              <a:gd name="connisteX42" fmla="*/ 2095500 w 3505200"/>
              <a:gd name="connsiteY42" fmla="*/ 4762500 h 5029200"/>
              <a:gd name="connisteX43" fmla="*/ 2171700 w 3505200"/>
              <a:gd name="connsiteY43" fmla="*/ 4800600 h 5029200"/>
              <a:gd name="connisteX44" fmla="*/ 2247900 w 3505200"/>
              <a:gd name="connsiteY44" fmla="*/ 4838700 h 5029200"/>
              <a:gd name="connisteX45" fmla="*/ 2324100 w 3505200"/>
              <a:gd name="connsiteY45" fmla="*/ 4857750 h 5029200"/>
              <a:gd name="connisteX46" fmla="*/ 2400300 w 3505200"/>
              <a:gd name="connsiteY46" fmla="*/ 4895850 h 5029200"/>
              <a:gd name="connisteX47" fmla="*/ 2476500 w 3505200"/>
              <a:gd name="connsiteY47" fmla="*/ 4933950 h 5029200"/>
              <a:gd name="connisteX48" fmla="*/ 2552700 w 3505200"/>
              <a:gd name="connsiteY48" fmla="*/ 4972050 h 5029200"/>
              <a:gd name="connisteX49" fmla="*/ 2647950 w 3505200"/>
              <a:gd name="connsiteY49" fmla="*/ 4972050 h 5029200"/>
              <a:gd name="connisteX50" fmla="*/ 2743200 w 3505200"/>
              <a:gd name="connsiteY50" fmla="*/ 4991100 h 5029200"/>
              <a:gd name="connisteX51" fmla="*/ 2819400 w 3505200"/>
              <a:gd name="connsiteY51" fmla="*/ 5010150 h 5029200"/>
              <a:gd name="connisteX52" fmla="*/ 2914650 w 3505200"/>
              <a:gd name="connsiteY52" fmla="*/ 5029200 h 5029200"/>
              <a:gd name="connisteX53" fmla="*/ 2990850 w 3505200"/>
              <a:gd name="connsiteY53" fmla="*/ 5029200 h 5029200"/>
              <a:gd name="connisteX54" fmla="*/ 3086100 w 3505200"/>
              <a:gd name="connsiteY54" fmla="*/ 5010150 h 5029200"/>
              <a:gd name="connisteX55" fmla="*/ 3162300 w 3505200"/>
              <a:gd name="connsiteY55" fmla="*/ 4972050 h 5029200"/>
              <a:gd name="connisteX56" fmla="*/ 3238500 w 3505200"/>
              <a:gd name="connsiteY56" fmla="*/ 4914900 h 5029200"/>
              <a:gd name="connisteX57" fmla="*/ 3314700 w 3505200"/>
              <a:gd name="connsiteY57" fmla="*/ 4857750 h 5029200"/>
              <a:gd name="connisteX58" fmla="*/ 3352800 w 3505200"/>
              <a:gd name="connsiteY58" fmla="*/ 4781550 h 5029200"/>
              <a:gd name="connisteX59" fmla="*/ 3409950 w 3505200"/>
              <a:gd name="connsiteY59" fmla="*/ 4705350 h 5029200"/>
              <a:gd name="connisteX60" fmla="*/ 3409950 w 3505200"/>
              <a:gd name="connsiteY60" fmla="*/ 4629150 h 5029200"/>
              <a:gd name="connisteX61" fmla="*/ 3429000 w 3505200"/>
              <a:gd name="connsiteY61" fmla="*/ 4552950 h 5029200"/>
              <a:gd name="connisteX62" fmla="*/ 3448050 w 3505200"/>
              <a:gd name="connsiteY62" fmla="*/ 4476750 h 5029200"/>
              <a:gd name="connisteX63" fmla="*/ 3448050 w 3505200"/>
              <a:gd name="connsiteY63" fmla="*/ 4381500 h 5029200"/>
              <a:gd name="connisteX64" fmla="*/ 3467100 w 3505200"/>
              <a:gd name="connsiteY64" fmla="*/ 4305300 h 5029200"/>
              <a:gd name="connisteX65" fmla="*/ 3486150 w 3505200"/>
              <a:gd name="connsiteY65" fmla="*/ 4229100 h 5029200"/>
              <a:gd name="connisteX66" fmla="*/ 3486150 w 3505200"/>
              <a:gd name="connsiteY66" fmla="*/ 4152900 h 5029200"/>
              <a:gd name="connisteX67" fmla="*/ 3505200 w 3505200"/>
              <a:gd name="connsiteY67" fmla="*/ 4076700 h 5029200"/>
              <a:gd name="connisteX68" fmla="*/ 3505200 w 3505200"/>
              <a:gd name="connsiteY68" fmla="*/ 4000500 h 5029200"/>
              <a:gd name="connisteX69" fmla="*/ 3505200 w 3505200"/>
              <a:gd name="connsiteY69" fmla="*/ 3905250 h 5029200"/>
              <a:gd name="connisteX70" fmla="*/ 3505200 w 3505200"/>
              <a:gd name="connsiteY70" fmla="*/ 3829050 h 5029200"/>
              <a:gd name="connisteX71" fmla="*/ 3486150 w 3505200"/>
              <a:gd name="connsiteY71" fmla="*/ 3752850 h 5029200"/>
              <a:gd name="connisteX72" fmla="*/ 3467100 w 3505200"/>
              <a:gd name="connsiteY72" fmla="*/ 3676650 h 5029200"/>
              <a:gd name="connisteX73" fmla="*/ 3429000 w 3505200"/>
              <a:gd name="connsiteY73" fmla="*/ 3600450 h 5029200"/>
              <a:gd name="connisteX74" fmla="*/ 3371850 w 3505200"/>
              <a:gd name="connsiteY74" fmla="*/ 3524250 h 5029200"/>
              <a:gd name="connisteX75" fmla="*/ 3314700 w 3505200"/>
              <a:gd name="connsiteY75" fmla="*/ 3448050 h 5029200"/>
              <a:gd name="connisteX76" fmla="*/ 3257550 w 3505200"/>
              <a:gd name="connsiteY76" fmla="*/ 3371850 h 5029200"/>
              <a:gd name="connisteX77" fmla="*/ 3181350 w 3505200"/>
              <a:gd name="connsiteY77" fmla="*/ 3276600 h 5029200"/>
              <a:gd name="connisteX78" fmla="*/ 3124200 w 3505200"/>
              <a:gd name="connsiteY78" fmla="*/ 3181350 h 5029200"/>
              <a:gd name="connisteX79" fmla="*/ 3048000 w 3505200"/>
              <a:gd name="connsiteY79" fmla="*/ 3143250 h 5029200"/>
              <a:gd name="connisteX80" fmla="*/ 2971800 w 3505200"/>
              <a:gd name="connsiteY80" fmla="*/ 3067050 h 5029200"/>
              <a:gd name="connisteX81" fmla="*/ 2895600 w 3505200"/>
              <a:gd name="connsiteY81" fmla="*/ 2990850 h 5029200"/>
              <a:gd name="connisteX82" fmla="*/ 2819400 w 3505200"/>
              <a:gd name="connsiteY82" fmla="*/ 2933700 h 5029200"/>
              <a:gd name="connisteX83" fmla="*/ 2743200 w 3505200"/>
              <a:gd name="connsiteY83" fmla="*/ 2876550 h 5029200"/>
              <a:gd name="connisteX84" fmla="*/ 2667000 w 3505200"/>
              <a:gd name="connsiteY84" fmla="*/ 2800350 h 5029200"/>
              <a:gd name="connisteX85" fmla="*/ 2590800 w 3505200"/>
              <a:gd name="connsiteY85" fmla="*/ 2743200 h 5029200"/>
              <a:gd name="connisteX86" fmla="*/ 2514600 w 3505200"/>
              <a:gd name="connsiteY86" fmla="*/ 2686050 h 5029200"/>
              <a:gd name="connisteX87" fmla="*/ 2438400 w 3505200"/>
              <a:gd name="connsiteY87" fmla="*/ 2609850 h 5029200"/>
              <a:gd name="connisteX88" fmla="*/ 2362200 w 3505200"/>
              <a:gd name="connsiteY88" fmla="*/ 2533650 h 5029200"/>
              <a:gd name="connisteX89" fmla="*/ 2286000 w 3505200"/>
              <a:gd name="connsiteY89" fmla="*/ 2457450 h 5029200"/>
              <a:gd name="connisteX90" fmla="*/ 2247900 w 3505200"/>
              <a:gd name="connsiteY90" fmla="*/ 2381250 h 5029200"/>
              <a:gd name="connisteX91" fmla="*/ 2228850 w 3505200"/>
              <a:gd name="connsiteY91" fmla="*/ 2305050 h 5029200"/>
              <a:gd name="connisteX92" fmla="*/ 2190750 w 3505200"/>
              <a:gd name="connsiteY92" fmla="*/ 2228850 h 5029200"/>
              <a:gd name="connisteX93" fmla="*/ 2190750 w 3505200"/>
              <a:gd name="connsiteY93" fmla="*/ 2133600 h 5029200"/>
              <a:gd name="connisteX94" fmla="*/ 2171700 w 3505200"/>
              <a:gd name="connsiteY94" fmla="*/ 2038350 h 5029200"/>
              <a:gd name="connisteX95" fmla="*/ 2133600 w 3505200"/>
              <a:gd name="connsiteY95" fmla="*/ 1962150 h 5029200"/>
              <a:gd name="connisteX96" fmla="*/ 2133600 w 3505200"/>
              <a:gd name="connsiteY96" fmla="*/ 1885950 h 5029200"/>
              <a:gd name="connisteX97" fmla="*/ 2114550 w 3505200"/>
              <a:gd name="connsiteY97" fmla="*/ 1809750 h 5029200"/>
              <a:gd name="connisteX98" fmla="*/ 2114550 w 3505200"/>
              <a:gd name="connsiteY98" fmla="*/ 1733550 h 5029200"/>
              <a:gd name="connisteX99" fmla="*/ 2095500 w 3505200"/>
              <a:gd name="connsiteY99" fmla="*/ 1657350 h 5029200"/>
              <a:gd name="connisteX100" fmla="*/ 2095500 w 3505200"/>
              <a:gd name="connsiteY100" fmla="*/ 1581150 h 5029200"/>
              <a:gd name="connisteX101" fmla="*/ 2076450 w 3505200"/>
              <a:gd name="connsiteY101" fmla="*/ 1504950 h 5029200"/>
              <a:gd name="connisteX102" fmla="*/ 2076450 w 3505200"/>
              <a:gd name="connsiteY102" fmla="*/ 1428750 h 5029200"/>
              <a:gd name="connisteX103" fmla="*/ 2076450 w 3505200"/>
              <a:gd name="connsiteY103" fmla="*/ 1333500 h 5029200"/>
              <a:gd name="connisteX104" fmla="*/ 2076450 w 3505200"/>
              <a:gd name="connsiteY104" fmla="*/ 1257300 h 5029200"/>
              <a:gd name="connisteX105" fmla="*/ 2076450 w 3505200"/>
              <a:gd name="connsiteY105" fmla="*/ 1181100 h 5029200"/>
              <a:gd name="connisteX106" fmla="*/ 2057400 w 3505200"/>
              <a:gd name="connsiteY106" fmla="*/ 1085850 h 5029200"/>
              <a:gd name="connisteX107" fmla="*/ 2038350 w 3505200"/>
              <a:gd name="connsiteY107" fmla="*/ 971550 h 5029200"/>
              <a:gd name="connisteX108" fmla="*/ 2038350 w 3505200"/>
              <a:gd name="connsiteY108" fmla="*/ 876300 h 5029200"/>
              <a:gd name="connisteX109" fmla="*/ 2038350 w 3505200"/>
              <a:gd name="connsiteY109" fmla="*/ 800100 h 5029200"/>
              <a:gd name="connisteX110" fmla="*/ 2038350 w 3505200"/>
              <a:gd name="connsiteY110" fmla="*/ 723900 h 5029200"/>
              <a:gd name="connisteX111" fmla="*/ 2038350 w 3505200"/>
              <a:gd name="connsiteY111" fmla="*/ 647700 h 5029200"/>
              <a:gd name="connisteX112" fmla="*/ 2038350 w 3505200"/>
              <a:gd name="connsiteY112" fmla="*/ 571500 h 5029200"/>
              <a:gd name="connisteX113" fmla="*/ 2019300 w 3505200"/>
              <a:gd name="connsiteY113" fmla="*/ 495300 h 5029200"/>
              <a:gd name="connisteX114" fmla="*/ 2000250 w 3505200"/>
              <a:gd name="connsiteY114" fmla="*/ 419100 h 5029200"/>
              <a:gd name="connisteX115" fmla="*/ 1943100 w 3505200"/>
              <a:gd name="connsiteY115" fmla="*/ 342900 h 5029200"/>
              <a:gd name="connisteX116" fmla="*/ 1905000 w 3505200"/>
              <a:gd name="connsiteY116" fmla="*/ 266700 h 5029200"/>
              <a:gd name="connisteX117" fmla="*/ 1828800 w 3505200"/>
              <a:gd name="connsiteY117" fmla="*/ 190500 h 5029200"/>
              <a:gd name="connisteX118" fmla="*/ 1752600 w 3505200"/>
              <a:gd name="connsiteY118" fmla="*/ 133350 h 5029200"/>
              <a:gd name="connisteX119" fmla="*/ 1676400 w 3505200"/>
              <a:gd name="connsiteY119" fmla="*/ 76200 h 5029200"/>
              <a:gd name="connisteX120" fmla="*/ 1581150 w 3505200"/>
              <a:gd name="connsiteY120" fmla="*/ 38100 h 5029200"/>
              <a:gd name="connisteX121" fmla="*/ 1504950 w 3505200"/>
              <a:gd name="connsiteY121" fmla="*/ 19050 h 5029200"/>
              <a:gd name="connisteX122" fmla="*/ 1428750 w 3505200"/>
              <a:gd name="connsiteY122" fmla="*/ 19050 h 5029200"/>
              <a:gd name="connisteX123" fmla="*/ 1333500 w 3505200"/>
              <a:gd name="connsiteY123" fmla="*/ 0 h 5029200"/>
              <a:gd name="connisteX124" fmla="*/ 1257300 w 3505200"/>
              <a:gd name="connsiteY124" fmla="*/ 0 h 5029200"/>
              <a:gd name="connisteX125" fmla="*/ 1181100 w 3505200"/>
              <a:gd name="connsiteY125" fmla="*/ 0 h 5029200"/>
              <a:gd name="connisteX126" fmla="*/ 1104900 w 3505200"/>
              <a:gd name="connsiteY126" fmla="*/ 0 h 5029200"/>
              <a:gd name="connisteX127" fmla="*/ 1028700 w 3505200"/>
              <a:gd name="connsiteY127" fmla="*/ 0 h 5029200"/>
              <a:gd name="connisteX128" fmla="*/ 952500 w 3505200"/>
              <a:gd name="connsiteY128" fmla="*/ 0 h 5029200"/>
              <a:gd name="connisteX129" fmla="*/ 876300 w 3505200"/>
              <a:gd name="connsiteY129" fmla="*/ 0 h 5029200"/>
              <a:gd name="connisteX130" fmla="*/ 800100 w 3505200"/>
              <a:gd name="connsiteY130" fmla="*/ 0 h 5029200"/>
              <a:gd name="connisteX131" fmla="*/ 723900 w 3505200"/>
              <a:gd name="connsiteY131" fmla="*/ 19050 h 5029200"/>
              <a:gd name="connisteX132" fmla="*/ 647700 w 3505200"/>
              <a:gd name="connsiteY132" fmla="*/ 38100 h 5029200"/>
              <a:gd name="connisteX133" fmla="*/ 571500 w 3505200"/>
              <a:gd name="connsiteY133" fmla="*/ 76200 h 5029200"/>
              <a:gd name="connisteX134" fmla="*/ 495300 w 3505200"/>
              <a:gd name="connsiteY134" fmla="*/ 114300 h 5029200"/>
              <a:gd name="connisteX135" fmla="*/ 419100 w 3505200"/>
              <a:gd name="connsiteY135" fmla="*/ 171450 h 5029200"/>
              <a:gd name="connisteX136" fmla="*/ 361950 w 3505200"/>
              <a:gd name="connsiteY136" fmla="*/ 247650 h 5029200"/>
              <a:gd name="connisteX137" fmla="*/ 285750 w 3505200"/>
              <a:gd name="connsiteY137" fmla="*/ 304800 h 5029200"/>
              <a:gd name="connisteX138" fmla="*/ 247650 w 3505200"/>
              <a:gd name="connsiteY138" fmla="*/ 381000 h 5029200"/>
              <a:gd name="connisteX139" fmla="*/ 171450 w 3505200"/>
              <a:gd name="connsiteY139" fmla="*/ 457200 h 5029200"/>
              <a:gd name="connisteX140" fmla="*/ 133350 w 3505200"/>
              <a:gd name="connsiteY140" fmla="*/ 533400 h 5029200"/>
              <a:gd name="connisteX141" fmla="*/ 114300 w 3505200"/>
              <a:gd name="connsiteY141" fmla="*/ 609600 h 5029200"/>
              <a:gd name="connisteX142" fmla="*/ 76200 w 3505200"/>
              <a:gd name="connsiteY142" fmla="*/ 685800 h 5029200"/>
              <a:gd name="connisteX143" fmla="*/ 57150 w 3505200"/>
              <a:gd name="connsiteY143" fmla="*/ 762000 h 5029200"/>
              <a:gd name="connisteX144" fmla="*/ 38100 w 3505200"/>
              <a:gd name="connsiteY144" fmla="*/ 838200 h 5029200"/>
              <a:gd name="connisteX145" fmla="*/ 19050 w 3505200"/>
              <a:gd name="connsiteY145" fmla="*/ 914400 h 5029200"/>
              <a:gd name="connisteX146" fmla="*/ 19050 w 3505200"/>
              <a:gd name="connsiteY146" fmla="*/ 990600 h 5029200"/>
              <a:gd name="connisteX147" fmla="*/ 19050 w 3505200"/>
              <a:gd name="connsiteY147" fmla="*/ 1085850 h 5029200"/>
              <a:gd name="connisteX148" fmla="*/ 0 w 3505200"/>
              <a:gd name="connsiteY148" fmla="*/ 1162050 h 5029200"/>
              <a:gd name="connisteX149" fmla="*/ 0 w 3505200"/>
              <a:gd name="connsiteY149" fmla="*/ 1238250 h 5029200"/>
              <a:gd name="connisteX150" fmla="*/ 0 w 3505200"/>
              <a:gd name="connsiteY150" fmla="*/ 1314450 h 5029200"/>
              <a:gd name="connisteX151" fmla="*/ 0 w 3505200"/>
              <a:gd name="connsiteY151" fmla="*/ 1390650 h 5029200"/>
              <a:gd name="connisteX152" fmla="*/ 0 w 3505200"/>
              <a:gd name="connsiteY152" fmla="*/ 1466850 h 5029200"/>
              <a:gd name="connisteX153" fmla="*/ 19050 w 3505200"/>
              <a:gd name="connsiteY153" fmla="*/ 1543050 h 5029200"/>
              <a:gd name="connisteX154" fmla="*/ 38100 w 3505200"/>
              <a:gd name="connsiteY154" fmla="*/ 1619250 h 5029200"/>
              <a:gd name="connisteX155" fmla="*/ 57150 w 3505200"/>
              <a:gd name="connsiteY155" fmla="*/ 1695450 h 5029200"/>
              <a:gd name="connisteX156" fmla="*/ 95250 w 3505200"/>
              <a:gd name="connsiteY156" fmla="*/ 1771650 h 5029200"/>
              <a:gd name="connisteX157" fmla="*/ 114300 w 3505200"/>
              <a:gd name="connsiteY157" fmla="*/ 1847850 h 5029200"/>
              <a:gd name="connisteX158" fmla="*/ 114300 w 3505200"/>
              <a:gd name="connsiteY158" fmla="*/ 1924050 h 5029200"/>
              <a:gd name="connisteX159" fmla="*/ 171450 w 3505200"/>
              <a:gd name="connsiteY159" fmla="*/ 2000250 h 5029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  <a:cxn ang="0">
                <a:pos x="connisteX118" y="connsiteY118"/>
              </a:cxn>
              <a:cxn ang="0">
                <a:pos x="connisteX119" y="connsiteY119"/>
              </a:cxn>
              <a:cxn ang="0">
                <a:pos x="connisteX120" y="connsiteY120"/>
              </a:cxn>
              <a:cxn ang="0">
                <a:pos x="connisteX121" y="connsiteY121"/>
              </a:cxn>
              <a:cxn ang="0">
                <a:pos x="connisteX122" y="connsiteY122"/>
              </a:cxn>
              <a:cxn ang="0">
                <a:pos x="connisteX123" y="connsiteY123"/>
              </a:cxn>
              <a:cxn ang="0">
                <a:pos x="connisteX124" y="connsiteY124"/>
              </a:cxn>
              <a:cxn ang="0">
                <a:pos x="connisteX125" y="connsiteY125"/>
              </a:cxn>
              <a:cxn ang="0">
                <a:pos x="connisteX126" y="connsiteY126"/>
              </a:cxn>
              <a:cxn ang="0">
                <a:pos x="connisteX127" y="connsiteY127"/>
              </a:cxn>
              <a:cxn ang="0">
                <a:pos x="connisteX128" y="connsiteY128"/>
              </a:cxn>
              <a:cxn ang="0">
                <a:pos x="connisteX129" y="connsiteY129"/>
              </a:cxn>
              <a:cxn ang="0">
                <a:pos x="connisteX130" y="connsiteY130"/>
              </a:cxn>
              <a:cxn ang="0">
                <a:pos x="connisteX131" y="connsiteY131"/>
              </a:cxn>
              <a:cxn ang="0">
                <a:pos x="connisteX132" y="connsiteY132"/>
              </a:cxn>
              <a:cxn ang="0">
                <a:pos x="connisteX133" y="connsiteY133"/>
              </a:cxn>
              <a:cxn ang="0">
                <a:pos x="connisteX134" y="connsiteY134"/>
              </a:cxn>
              <a:cxn ang="0">
                <a:pos x="connisteX135" y="connsiteY135"/>
              </a:cxn>
              <a:cxn ang="0">
                <a:pos x="connisteX136" y="connsiteY136"/>
              </a:cxn>
              <a:cxn ang="0">
                <a:pos x="connisteX137" y="connsiteY137"/>
              </a:cxn>
              <a:cxn ang="0">
                <a:pos x="connisteX138" y="connsiteY138"/>
              </a:cxn>
              <a:cxn ang="0">
                <a:pos x="connisteX139" y="connsiteY139"/>
              </a:cxn>
              <a:cxn ang="0">
                <a:pos x="connisteX140" y="connsiteY140"/>
              </a:cxn>
              <a:cxn ang="0">
                <a:pos x="connisteX141" y="connsiteY141"/>
              </a:cxn>
              <a:cxn ang="0">
                <a:pos x="connisteX142" y="connsiteY142"/>
              </a:cxn>
              <a:cxn ang="0">
                <a:pos x="connisteX143" y="connsiteY143"/>
              </a:cxn>
              <a:cxn ang="0">
                <a:pos x="connisteX144" y="connsiteY144"/>
              </a:cxn>
              <a:cxn ang="0">
                <a:pos x="connisteX145" y="connsiteY145"/>
              </a:cxn>
              <a:cxn ang="0">
                <a:pos x="connisteX146" y="connsiteY146"/>
              </a:cxn>
              <a:cxn ang="0">
                <a:pos x="connisteX147" y="connsiteY147"/>
              </a:cxn>
              <a:cxn ang="0">
                <a:pos x="connisteX148" y="connsiteY148"/>
              </a:cxn>
              <a:cxn ang="0">
                <a:pos x="connisteX149" y="connsiteY149"/>
              </a:cxn>
              <a:cxn ang="0">
                <a:pos x="connisteX150" y="connsiteY150"/>
              </a:cxn>
              <a:cxn ang="0">
                <a:pos x="connisteX151" y="connsiteY151"/>
              </a:cxn>
              <a:cxn ang="0">
                <a:pos x="connisteX152" y="connsiteY152"/>
              </a:cxn>
              <a:cxn ang="0">
                <a:pos x="connisteX153" y="connsiteY153"/>
              </a:cxn>
              <a:cxn ang="0">
                <a:pos x="connisteX154" y="connsiteY154"/>
              </a:cxn>
              <a:cxn ang="0">
                <a:pos x="connisteX155" y="connsiteY155"/>
              </a:cxn>
              <a:cxn ang="0">
                <a:pos x="connisteX156" y="connsiteY156"/>
              </a:cxn>
              <a:cxn ang="0">
                <a:pos x="connisteX157" y="connsiteY157"/>
              </a:cxn>
              <a:cxn ang="0">
                <a:pos x="connisteX158" y="connsiteY158"/>
              </a:cxn>
              <a:cxn ang="0">
                <a:pos x="connisteX159" y="connsiteY159"/>
              </a:cxn>
            </a:cxnLst>
            <a:rect l="l" t="t" r="r" b="b"/>
            <a:pathLst>
              <a:path w="3505200" h="5029200">
                <a:moveTo>
                  <a:pt x="76200" y="1885950"/>
                </a:moveTo>
                <a:lnTo>
                  <a:pt x="152400" y="1943100"/>
                </a:lnTo>
                <a:lnTo>
                  <a:pt x="171450" y="2038350"/>
                </a:lnTo>
                <a:lnTo>
                  <a:pt x="209550" y="2114550"/>
                </a:lnTo>
                <a:lnTo>
                  <a:pt x="228600" y="2190750"/>
                </a:lnTo>
                <a:lnTo>
                  <a:pt x="266700" y="2266950"/>
                </a:lnTo>
                <a:lnTo>
                  <a:pt x="285750" y="2343150"/>
                </a:lnTo>
                <a:lnTo>
                  <a:pt x="342900" y="2438400"/>
                </a:lnTo>
                <a:lnTo>
                  <a:pt x="381000" y="2514600"/>
                </a:lnTo>
                <a:lnTo>
                  <a:pt x="419100" y="2590800"/>
                </a:lnTo>
                <a:lnTo>
                  <a:pt x="476250" y="2667000"/>
                </a:lnTo>
                <a:lnTo>
                  <a:pt x="514350" y="2743200"/>
                </a:lnTo>
                <a:lnTo>
                  <a:pt x="590550" y="2781300"/>
                </a:lnTo>
                <a:lnTo>
                  <a:pt x="647700" y="2857500"/>
                </a:lnTo>
                <a:lnTo>
                  <a:pt x="723900" y="2895600"/>
                </a:lnTo>
                <a:lnTo>
                  <a:pt x="800100" y="2933700"/>
                </a:lnTo>
                <a:lnTo>
                  <a:pt x="876300" y="2990850"/>
                </a:lnTo>
                <a:lnTo>
                  <a:pt x="952500" y="3009900"/>
                </a:lnTo>
                <a:lnTo>
                  <a:pt x="1028700" y="3048000"/>
                </a:lnTo>
                <a:lnTo>
                  <a:pt x="1104900" y="3067050"/>
                </a:lnTo>
                <a:lnTo>
                  <a:pt x="1181100" y="3105150"/>
                </a:lnTo>
                <a:lnTo>
                  <a:pt x="1257300" y="3143250"/>
                </a:lnTo>
                <a:lnTo>
                  <a:pt x="1333500" y="3219450"/>
                </a:lnTo>
                <a:lnTo>
                  <a:pt x="1390650" y="3295650"/>
                </a:lnTo>
                <a:lnTo>
                  <a:pt x="1428750" y="3371850"/>
                </a:lnTo>
                <a:lnTo>
                  <a:pt x="1485900" y="3448050"/>
                </a:lnTo>
                <a:lnTo>
                  <a:pt x="1524000" y="3524250"/>
                </a:lnTo>
                <a:lnTo>
                  <a:pt x="1524000" y="3619500"/>
                </a:lnTo>
                <a:lnTo>
                  <a:pt x="1562100" y="3714750"/>
                </a:lnTo>
                <a:lnTo>
                  <a:pt x="1581150" y="3790950"/>
                </a:lnTo>
                <a:lnTo>
                  <a:pt x="1581150" y="3867150"/>
                </a:lnTo>
                <a:lnTo>
                  <a:pt x="1600200" y="3943350"/>
                </a:lnTo>
                <a:lnTo>
                  <a:pt x="1600200" y="4019550"/>
                </a:lnTo>
                <a:lnTo>
                  <a:pt x="1600200" y="4114800"/>
                </a:lnTo>
                <a:lnTo>
                  <a:pt x="1638300" y="4191000"/>
                </a:lnTo>
                <a:lnTo>
                  <a:pt x="1657350" y="4267200"/>
                </a:lnTo>
                <a:lnTo>
                  <a:pt x="1676400" y="4343400"/>
                </a:lnTo>
                <a:lnTo>
                  <a:pt x="1733550" y="4419600"/>
                </a:lnTo>
                <a:lnTo>
                  <a:pt x="1790700" y="4495800"/>
                </a:lnTo>
                <a:lnTo>
                  <a:pt x="1866900" y="4572000"/>
                </a:lnTo>
                <a:lnTo>
                  <a:pt x="1943100" y="4648200"/>
                </a:lnTo>
                <a:lnTo>
                  <a:pt x="2019300" y="4705350"/>
                </a:lnTo>
                <a:lnTo>
                  <a:pt x="2095500" y="4762500"/>
                </a:lnTo>
                <a:lnTo>
                  <a:pt x="2171700" y="4800600"/>
                </a:lnTo>
                <a:lnTo>
                  <a:pt x="2247900" y="4838700"/>
                </a:lnTo>
                <a:lnTo>
                  <a:pt x="2324100" y="4857750"/>
                </a:lnTo>
                <a:lnTo>
                  <a:pt x="2400300" y="4895850"/>
                </a:lnTo>
                <a:lnTo>
                  <a:pt x="2476500" y="4933950"/>
                </a:lnTo>
                <a:lnTo>
                  <a:pt x="2552700" y="4972050"/>
                </a:lnTo>
                <a:lnTo>
                  <a:pt x="2647950" y="4972050"/>
                </a:lnTo>
                <a:lnTo>
                  <a:pt x="2743200" y="4991100"/>
                </a:lnTo>
                <a:lnTo>
                  <a:pt x="2819400" y="5010150"/>
                </a:lnTo>
                <a:lnTo>
                  <a:pt x="2914650" y="5029200"/>
                </a:lnTo>
                <a:lnTo>
                  <a:pt x="2990850" y="5029200"/>
                </a:lnTo>
                <a:lnTo>
                  <a:pt x="3086100" y="5010150"/>
                </a:lnTo>
                <a:lnTo>
                  <a:pt x="3162300" y="4972050"/>
                </a:lnTo>
                <a:lnTo>
                  <a:pt x="3238500" y="4914900"/>
                </a:lnTo>
                <a:lnTo>
                  <a:pt x="3314700" y="4857750"/>
                </a:lnTo>
                <a:lnTo>
                  <a:pt x="3352800" y="4781550"/>
                </a:lnTo>
                <a:lnTo>
                  <a:pt x="3409950" y="4705350"/>
                </a:lnTo>
                <a:lnTo>
                  <a:pt x="3409950" y="4629150"/>
                </a:lnTo>
                <a:lnTo>
                  <a:pt x="3429000" y="4552950"/>
                </a:lnTo>
                <a:lnTo>
                  <a:pt x="3448050" y="4476750"/>
                </a:lnTo>
                <a:lnTo>
                  <a:pt x="3448050" y="4381500"/>
                </a:lnTo>
                <a:lnTo>
                  <a:pt x="3467100" y="4305300"/>
                </a:lnTo>
                <a:lnTo>
                  <a:pt x="3486150" y="4229100"/>
                </a:lnTo>
                <a:lnTo>
                  <a:pt x="3486150" y="4152900"/>
                </a:lnTo>
                <a:lnTo>
                  <a:pt x="3505200" y="4076700"/>
                </a:lnTo>
                <a:lnTo>
                  <a:pt x="3505200" y="4000500"/>
                </a:lnTo>
                <a:lnTo>
                  <a:pt x="3505200" y="3905250"/>
                </a:lnTo>
                <a:lnTo>
                  <a:pt x="3505200" y="3829050"/>
                </a:lnTo>
                <a:lnTo>
                  <a:pt x="3486150" y="3752850"/>
                </a:lnTo>
                <a:lnTo>
                  <a:pt x="3467100" y="3676650"/>
                </a:lnTo>
                <a:lnTo>
                  <a:pt x="3429000" y="3600450"/>
                </a:lnTo>
                <a:lnTo>
                  <a:pt x="3371850" y="3524250"/>
                </a:lnTo>
                <a:lnTo>
                  <a:pt x="3314700" y="3448050"/>
                </a:lnTo>
                <a:lnTo>
                  <a:pt x="3257550" y="3371850"/>
                </a:lnTo>
                <a:lnTo>
                  <a:pt x="3181350" y="3276600"/>
                </a:lnTo>
                <a:lnTo>
                  <a:pt x="3124200" y="3181350"/>
                </a:lnTo>
                <a:lnTo>
                  <a:pt x="3048000" y="3143250"/>
                </a:lnTo>
                <a:lnTo>
                  <a:pt x="2971800" y="3067050"/>
                </a:lnTo>
                <a:lnTo>
                  <a:pt x="2895600" y="2990850"/>
                </a:lnTo>
                <a:lnTo>
                  <a:pt x="2819400" y="2933700"/>
                </a:lnTo>
                <a:lnTo>
                  <a:pt x="2743200" y="2876550"/>
                </a:lnTo>
                <a:lnTo>
                  <a:pt x="2667000" y="2800350"/>
                </a:lnTo>
                <a:lnTo>
                  <a:pt x="2590800" y="2743200"/>
                </a:lnTo>
                <a:lnTo>
                  <a:pt x="2514600" y="2686050"/>
                </a:lnTo>
                <a:lnTo>
                  <a:pt x="2438400" y="2609850"/>
                </a:lnTo>
                <a:lnTo>
                  <a:pt x="2362200" y="2533650"/>
                </a:lnTo>
                <a:lnTo>
                  <a:pt x="2286000" y="2457450"/>
                </a:lnTo>
                <a:lnTo>
                  <a:pt x="2247900" y="2381250"/>
                </a:lnTo>
                <a:lnTo>
                  <a:pt x="2228850" y="2305050"/>
                </a:lnTo>
                <a:lnTo>
                  <a:pt x="2190750" y="2228850"/>
                </a:lnTo>
                <a:lnTo>
                  <a:pt x="2190750" y="2133600"/>
                </a:lnTo>
                <a:lnTo>
                  <a:pt x="2171700" y="2038350"/>
                </a:lnTo>
                <a:lnTo>
                  <a:pt x="2133600" y="1962150"/>
                </a:lnTo>
                <a:lnTo>
                  <a:pt x="2133600" y="1885950"/>
                </a:lnTo>
                <a:lnTo>
                  <a:pt x="2114550" y="1809750"/>
                </a:lnTo>
                <a:lnTo>
                  <a:pt x="2114550" y="1733550"/>
                </a:lnTo>
                <a:lnTo>
                  <a:pt x="2095500" y="1657350"/>
                </a:lnTo>
                <a:lnTo>
                  <a:pt x="2095500" y="1581150"/>
                </a:lnTo>
                <a:lnTo>
                  <a:pt x="2076450" y="1504950"/>
                </a:lnTo>
                <a:lnTo>
                  <a:pt x="2076450" y="1428750"/>
                </a:lnTo>
                <a:lnTo>
                  <a:pt x="2076450" y="1333500"/>
                </a:lnTo>
                <a:lnTo>
                  <a:pt x="2076450" y="1257300"/>
                </a:lnTo>
                <a:lnTo>
                  <a:pt x="2076450" y="1181100"/>
                </a:lnTo>
                <a:lnTo>
                  <a:pt x="2057400" y="1085850"/>
                </a:lnTo>
                <a:lnTo>
                  <a:pt x="2038350" y="971550"/>
                </a:lnTo>
                <a:lnTo>
                  <a:pt x="2038350" y="876300"/>
                </a:lnTo>
                <a:lnTo>
                  <a:pt x="2038350" y="800100"/>
                </a:lnTo>
                <a:lnTo>
                  <a:pt x="2038350" y="723900"/>
                </a:lnTo>
                <a:lnTo>
                  <a:pt x="2038350" y="647700"/>
                </a:lnTo>
                <a:lnTo>
                  <a:pt x="2038350" y="571500"/>
                </a:lnTo>
                <a:lnTo>
                  <a:pt x="2019300" y="495300"/>
                </a:lnTo>
                <a:lnTo>
                  <a:pt x="2000250" y="419100"/>
                </a:lnTo>
                <a:lnTo>
                  <a:pt x="1943100" y="342900"/>
                </a:lnTo>
                <a:lnTo>
                  <a:pt x="1905000" y="266700"/>
                </a:lnTo>
                <a:lnTo>
                  <a:pt x="1828800" y="190500"/>
                </a:lnTo>
                <a:lnTo>
                  <a:pt x="1752600" y="133350"/>
                </a:lnTo>
                <a:lnTo>
                  <a:pt x="1676400" y="76200"/>
                </a:lnTo>
                <a:lnTo>
                  <a:pt x="1581150" y="38100"/>
                </a:lnTo>
                <a:lnTo>
                  <a:pt x="1504950" y="19050"/>
                </a:lnTo>
                <a:lnTo>
                  <a:pt x="1428750" y="19050"/>
                </a:lnTo>
                <a:lnTo>
                  <a:pt x="1333500" y="0"/>
                </a:lnTo>
                <a:lnTo>
                  <a:pt x="1257300" y="0"/>
                </a:lnTo>
                <a:lnTo>
                  <a:pt x="1181100" y="0"/>
                </a:lnTo>
                <a:lnTo>
                  <a:pt x="1104900" y="0"/>
                </a:lnTo>
                <a:lnTo>
                  <a:pt x="1028700" y="0"/>
                </a:lnTo>
                <a:lnTo>
                  <a:pt x="952500" y="0"/>
                </a:lnTo>
                <a:lnTo>
                  <a:pt x="876300" y="0"/>
                </a:lnTo>
                <a:lnTo>
                  <a:pt x="800100" y="0"/>
                </a:lnTo>
                <a:lnTo>
                  <a:pt x="723900" y="19050"/>
                </a:lnTo>
                <a:lnTo>
                  <a:pt x="647700" y="38100"/>
                </a:lnTo>
                <a:lnTo>
                  <a:pt x="571500" y="76200"/>
                </a:lnTo>
                <a:lnTo>
                  <a:pt x="495300" y="114300"/>
                </a:lnTo>
                <a:lnTo>
                  <a:pt x="419100" y="171450"/>
                </a:lnTo>
                <a:lnTo>
                  <a:pt x="361950" y="247650"/>
                </a:lnTo>
                <a:lnTo>
                  <a:pt x="285750" y="304800"/>
                </a:lnTo>
                <a:lnTo>
                  <a:pt x="247650" y="381000"/>
                </a:lnTo>
                <a:lnTo>
                  <a:pt x="171450" y="457200"/>
                </a:lnTo>
                <a:lnTo>
                  <a:pt x="133350" y="533400"/>
                </a:lnTo>
                <a:lnTo>
                  <a:pt x="114300" y="609600"/>
                </a:lnTo>
                <a:lnTo>
                  <a:pt x="76200" y="685800"/>
                </a:lnTo>
                <a:lnTo>
                  <a:pt x="57150" y="762000"/>
                </a:lnTo>
                <a:lnTo>
                  <a:pt x="38100" y="838200"/>
                </a:lnTo>
                <a:lnTo>
                  <a:pt x="19050" y="914400"/>
                </a:lnTo>
                <a:lnTo>
                  <a:pt x="19050" y="990600"/>
                </a:lnTo>
                <a:lnTo>
                  <a:pt x="19050" y="1085850"/>
                </a:lnTo>
                <a:lnTo>
                  <a:pt x="0" y="1162050"/>
                </a:lnTo>
                <a:lnTo>
                  <a:pt x="0" y="1238250"/>
                </a:lnTo>
                <a:lnTo>
                  <a:pt x="0" y="1314450"/>
                </a:lnTo>
                <a:lnTo>
                  <a:pt x="0" y="1390650"/>
                </a:lnTo>
                <a:lnTo>
                  <a:pt x="0" y="1466850"/>
                </a:lnTo>
                <a:lnTo>
                  <a:pt x="19050" y="1543050"/>
                </a:lnTo>
                <a:lnTo>
                  <a:pt x="38100" y="1619250"/>
                </a:lnTo>
                <a:lnTo>
                  <a:pt x="57150" y="1695450"/>
                </a:lnTo>
                <a:lnTo>
                  <a:pt x="95250" y="1771650"/>
                </a:lnTo>
                <a:lnTo>
                  <a:pt x="114300" y="1847850"/>
                </a:lnTo>
                <a:lnTo>
                  <a:pt x="114300" y="1924050"/>
                </a:lnTo>
                <a:lnTo>
                  <a:pt x="171450" y="2000250"/>
                </a:lnTo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9" name="圆角矩形 178"/>
          <p:cNvSpPr/>
          <p:nvPr/>
        </p:nvSpPr>
        <p:spPr>
          <a:xfrm>
            <a:off x="8804275" y="370840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异步区块链</a:t>
            </a:r>
            <a:endParaRPr lang="zh-CN" altLang="en-US"/>
          </a:p>
          <a:p>
            <a:pPr algn="ctr"/>
            <a:r>
              <a:rPr lang="zh-CN" altLang="en-US"/>
              <a:t>共识协议</a:t>
            </a:r>
            <a:endParaRPr lang="zh-CN" altLang="en-US"/>
          </a:p>
        </p:txBody>
      </p:sp>
      <p:sp>
        <p:nvSpPr>
          <p:cNvPr id="180" name="圆角矩形 179"/>
          <p:cNvSpPr/>
          <p:nvPr/>
        </p:nvSpPr>
        <p:spPr>
          <a:xfrm>
            <a:off x="8804275" y="1850390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ACS</a:t>
            </a:r>
            <a:endParaRPr lang="en-US" altLang="zh-CN"/>
          </a:p>
        </p:txBody>
      </p:sp>
      <p:sp>
        <p:nvSpPr>
          <p:cNvPr id="181" name="圆角矩形 180"/>
          <p:cNvSpPr/>
          <p:nvPr/>
        </p:nvSpPr>
        <p:spPr>
          <a:xfrm>
            <a:off x="10340975" y="39897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</a:t>
            </a:r>
            <a:r>
              <a:rPr lang="zh-CN" altLang="en-US"/>
              <a:t>个</a:t>
            </a:r>
            <a:r>
              <a:rPr lang="en-US" altLang="zh-CN"/>
              <a:t>ABA</a:t>
            </a:r>
            <a:endParaRPr lang="en-US" altLang="zh-CN"/>
          </a:p>
        </p:txBody>
      </p:sp>
      <p:sp>
        <p:nvSpPr>
          <p:cNvPr id="182" name="圆角矩形 181"/>
          <p:cNvSpPr/>
          <p:nvPr/>
        </p:nvSpPr>
        <p:spPr>
          <a:xfrm>
            <a:off x="7562850" y="37611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r>
              <a:rPr lang="zh-CN" altLang="en-US"/>
              <a:t>个</a:t>
            </a:r>
            <a:r>
              <a:rPr lang="en-US" altLang="zh-CN"/>
              <a:t>MVBA</a:t>
            </a:r>
            <a:endParaRPr lang="en-US" altLang="zh-CN"/>
          </a:p>
        </p:txBody>
      </p:sp>
      <p:sp>
        <p:nvSpPr>
          <p:cNvPr id="183" name="圆角矩形 182"/>
          <p:cNvSpPr/>
          <p:nvPr/>
        </p:nvSpPr>
        <p:spPr>
          <a:xfrm>
            <a:off x="6816090" y="5678805"/>
            <a:ext cx="1416685" cy="76517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常数</a:t>
            </a:r>
            <a:r>
              <a:rPr lang="zh-CN" altLang="en-US"/>
              <a:t>个</a:t>
            </a:r>
            <a:r>
              <a:rPr lang="en-US" altLang="zh-CN"/>
              <a:t>ABA</a:t>
            </a:r>
            <a:endParaRPr lang="en-US" altLang="zh-CN"/>
          </a:p>
        </p:txBody>
      </p:sp>
      <p:cxnSp>
        <p:nvCxnSpPr>
          <p:cNvPr id="184" name="直接箭头连接符 183"/>
          <p:cNvCxnSpPr>
            <a:stCxn id="179" idx="2"/>
            <a:endCxn id="180" idx="0"/>
          </p:cNvCxnSpPr>
          <p:nvPr/>
        </p:nvCxnSpPr>
        <p:spPr>
          <a:xfrm>
            <a:off x="9531985" y="1136015"/>
            <a:ext cx="0" cy="714375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86" name="直接箭头连接符 185"/>
          <p:cNvCxnSpPr>
            <a:stCxn id="180" idx="2"/>
            <a:endCxn id="181" idx="0"/>
          </p:cNvCxnSpPr>
          <p:nvPr/>
        </p:nvCxnSpPr>
        <p:spPr>
          <a:xfrm>
            <a:off x="9531985" y="2615565"/>
            <a:ext cx="1536700" cy="1374140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pic>
        <p:nvPicPr>
          <p:cNvPr id="194" name="图片 193" descr="hbbft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70185" y="1533525"/>
            <a:ext cx="1217930" cy="1226185"/>
          </a:xfrm>
          <a:prstGeom prst="rect">
            <a:avLst/>
          </a:prstGeom>
        </p:spPr>
      </p:pic>
      <p:sp>
        <p:nvSpPr>
          <p:cNvPr id="199" name="文本框 198"/>
          <p:cNvSpPr txBox="1"/>
          <p:nvPr/>
        </p:nvSpPr>
        <p:spPr>
          <a:xfrm>
            <a:off x="6786245" y="4907280"/>
            <a:ext cx="1471930" cy="645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pPr algn="l"/>
            <a:r>
              <a:rPr lang="zh-CN" altLang="en-US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algn="l"/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[PODC'20]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pic>
        <p:nvPicPr>
          <p:cNvPr id="2" name="图片 1" descr="tick-icon-png-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4200" y="4582795"/>
            <a:ext cx="1581785" cy="1581785"/>
          </a:xfrm>
          <a:prstGeom prst="rect">
            <a:avLst/>
          </a:prstGeom>
        </p:spPr>
      </p:pic>
      <p:pic>
        <p:nvPicPr>
          <p:cNvPr id="3" name="图片 2" descr="388-3887666_wrong-icon-with-png-and-vector-format-for-free-unlimited-wrong-ico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550" y="2519045"/>
            <a:ext cx="1143635" cy="11436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8595" y="2648585"/>
            <a:ext cx="2130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蜜獾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认为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不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实用，绕开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MVBA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pic>
        <p:nvPicPr>
          <p:cNvPr id="5" name="图片 4" descr="tick-icon-png-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2415" y="1929130"/>
            <a:ext cx="1581785" cy="158178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8101330" y="2615565"/>
            <a:ext cx="1437005" cy="3048635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412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7954010" y="2615565"/>
            <a:ext cx="1241425" cy="1145540"/>
          </a:xfrm>
          <a:prstGeom prst="straightConnector1">
            <a:avLst/>
          </a:prstGeom>
          <a:solidFill>
            <a:schemeClr val="bg1">
              <a:lumMod val="85000"/>
            </a:schemeClr>
          </a:solidFill>
          <a:ln w="41275">
            <a:solidFill>
              <a:srgbClr val="C00000"/>
            </a:solidFill>
            <a:tailEnd type="arrow" w="lg" len="lg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8" name="文本框 7"/>
          <p:cNvSpPr txBox="1"/>
          <p:nvPr/>
        </p:nvSpPr>
        <p:spPr>
          <a:xfrm>
            <a:off x="7278370" y="2865755"/>
            <a:ext cx="1266190" cy="6451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 anchor="t">
            <a:spAutoFit/>
          </a:bodyPr>
          <a:p>
            <a:r>
              <a:rPr lang="zh-CN" altLang="en-US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小飞象</a:t>
            </a:r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BFT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r>
              <a:rPr lang="en-US" altLang="zh-CN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[CCS'20]</a:t>
            </a:r>
            <a:endParaRPr lang="en-US" altLang="zh-CN" dirty="0" smtClean="0">
              <a:solidFill>
                <a:srgbClr val="C00000"/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pic>
        <p:nvPicPr>
          <p:cNvPr id="10" name="图片 9" descr="dumbo (2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5840" y="3510915"/>
            <a:ext cx="1553845" cy="1553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2255" y="1724660"/>
            <a:ext cx="1788795" cy="1791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980" y="1725295"/>
            <a:ext cx="1529715" cy="17913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2960" y="5666740"/>
            <a:ext cx="894715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1"/>
            <a:r>
              <a:rPr lang="en-US" altLang="zh-CN" b="1"/>
              <a:t>[1] Dumbo BFT</a:t>
            </a:r>
            <a:r>
              <a:rPr lang="en-US" altLang="zh-CN"/>
              <a:t> -- </a:t>
            </a:r>
            <a:r>
              <a:rPr lang="zh-CN" altLang="en-US"/>
              <a:t>https://eprint.iacr.org/2020/841</a:t>
            </a:r>
            <a:endParaRPr lang="zh-CN" altLang="en-US"/>
          </a:p>
          <a:p>
            <a:pPr lvl="1"/>
            <a:r>
              <a:rPr lang="en-US" altLang="zh-CN" b="1"/>
              <a:t>[2] Dumbo MVBA</a:t>
            </a:r>
            <a:r>
              <a:rPr lang="en-US" altLang="zh-CN"/>
              <a:t> -- https://eprint.iacr.org/2020/842</a:t>
            </a:r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22960" y="1146810"/>
            <a:ext cx="618807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ym typeface="+mn-ea"/>
              </a:rPr>
              <a:t>Special thanks to my collaborators:</a:t>
            </a:r>
            <a:endParaRPr lang="en-US" altLang="zh-CN" sz="2800" b="1"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030" y="1692910"/>
            <a:ext cx="1481455" cy="17633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2960" y="5150485"/>
            <a:ext cx="411353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ym typeface="+mn-ea"/>
              </a:rPr>
              <a:t>Links to Dumbo family:</a:t>
            </a:r>
            <a:endParaRPr lang="en-US" altLang="zh-CN" sz="2800" b="1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60495" y="3502660"/>
            <a:ext cx="23291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/>
              <a:t>Dr. Qiang Tang</a:t>
            </a:r>
            <a:endParaRPr lang="en-US"/>
          </a:p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/>
              <a:t>University of Sydney 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252220" y="3502660"/>
            <a:ext cx="25323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/>
              <a:t>张振峰 研究员</a:t>
            </a:r>
            <a:endParaRPr lang="zh-CN" altLang="en-US"/>
          </a:p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/>
              <a:t>中国科学院</a:t>
            </a:r>
            <a:r>
              <a:rPr lang="en-US" altLang="zh-CN"/>
              <a:t> </a:t>
            </a:r>
            <a:r>
              <a:rPr lang="zh-CN" altLang="en-US"/>
              <a:t>软件研究所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399270" y="3470275"/>
            <a:ext cx="22656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/>
              <a:t>Zhenliang Lu</a:t>
            </a:r>
            <a:endParaRPr lang="en-US"/>
          </a:p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>
                <a:sym typeface="+mn-ea"/>
              </a:rPr>
              <a:t>University of Sydney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1252220" y="4432935"/>
            <a:ext cx="6672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/>
            <a:r>
              <a:rPr lang="en-US" altLang="zh-CN">
                <a:solidFill>
                  <a:schemeClr val="bg1">
                    <a:lumMod val="50000"/>
                  </a:schemeClr>
                </a:solidFill>
              </a:rPr>
              <a:t>Sorry there is no room and time to mention all my kind fellows ...</a:t>
            </a:r>
            <a:endParaRPr lang="en-US" altLang="zh-CN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5745" y="1724660"/>
            <a:ext cx="1932940" cy="17456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39865" y="3470275"/>
            <a:ext cx="25323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/>
              <a:t>徐静 </a:t>
            </a:r>
            <a:r>
              <a:rPr lang="zh-CN" altLang="en-US"/>
              <a:t>研究员</a:t>
            </a:r>
            <a:endParaRPr lang="zh-CN" altLang="en-US"/>
          </a:p>
          <a:p>
            <a:pPr lvl="0" indent="0" algn="l" fontAlgn="auto">
              <a:lnSpc>
                <a:spcPts val="24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/>
              <a:t>中国科学院</a:t>
            </a:r>
            <a:r>
              <a:rPr lang="en-US" altLang="zh-CN"/>
              <a:t> </a:t>
            </a:r>
            <a:r>
              <a:rPr lang="zh-CN" altLang="en-US"/>
              <a:t>软件研究所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306175" cy="5077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打开黑盒，神奇性质由底层的拜占庭共识协议提供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拜占庭共识协议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[JACM'80, TOPLAS'82]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若干共识节点，有各自的输入，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最终达成一致的单次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输出：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一致性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Agreement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终止性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Termination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有效性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Validity</a:t>
            </a:r>
            <a:endParaRPr lang="en-US" altLang="zh-CN" sz="9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容忍</a:t>
            </a:r>
            <a:r>
              <a:rPr lang="zh-CN" altLang="en-US" sz="2400" b="1" dirty="0" smtClean="0">
                <a:solidFill>
                  <a:srgbClr val="C0000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拜占庭错误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Byzantine-Fault Tolerance (BFT)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 在部分恶意节点的故意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破坏下，以上性质仍能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达成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6897863" cy="776703"/>
            <a:chOff x="1394460" y="1692177"/>
            <a:chExt cx="1050649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901142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拜占庭共识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(Byzantine Agreement)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8041005" y="4035425"/>
            <a:ext cx="113030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共识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7099935" y="5353685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501130" y="394716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01130" y="476694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99935" y="4957445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7099935" y="4594225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V="1">
            <a:off x="7099935" y="4225925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V="1">
            <a:off x="9171305" y="4940300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V="1">
            <a:off x="9171305" y="4577080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V="1">
            <a:off x="9171305" y="4208780"/>
            <a:ext cx="931545" cy="317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10104755" y="395351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0104755" y="436499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501130" y="517080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ang="16200000"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0102850" y="517080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ang="16200000"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040245" y="5038725"/>
            <a:ext cx="100076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恶意行为</a:t>
            </a:r>
            <a:endParaRPr lang="zh-CN" altLang="en-US" sz="1600" b="1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7109460" y="5353685"/>
            <a:ext cx="931545" cy="3175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7109460" y="4957445"/>
            <a:ext cx="931545" cy="31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109460" y="4594225"/>
            <a:ext cx="931545" cy="31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7109460" y="4225925"/>
            <a:ext cx="931545" cy="31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9180830" y="4940300"/>
            <a:ext cx="931545" cy="31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V="1">
            <a:off x="9180830" y="4577080"/>
            <a:ext cx="931545" cy="31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9180830" y="4208780"/>
            <a:ext cx="931545" cy="317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07830" y="1666240"/>
            <a:ext cx="1355090" cy="135509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9207500" y="2985770"/>
            <a:ext cx="1768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Leslie Lamport</a:t>
            </a:r>
            <a:endParaRPr lang="zh-CN" altLang="en-US" sz="1600"/>
          </a:p>
        </p:txBody>
      </p:sp>
      <p:sp>
        <p:nvSpPr>
          <p:cNvPr id="90" name="文本框 89"/>
          <p:cNvSpPr txBox="1"/>
          <p:nvPr/>
        </p:nvSpPr>
        <p:spPr>
          <a:xfrm>
            <a:off x="7205980" y="38887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m_1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205980" y="426466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m_2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205980" y="463296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m_3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9307830" y="387477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m_x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297670" y="425069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m_x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9307830" y="46050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m_x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1.2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01130" y="435737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none" numCol="1" spcCol="0" rtlCol="0" fromWordArt="0" anchor="ctr" anchorCtr="0" forceAA="0" compatLnSpc="1">
            <a:spAutoFit/>
          </a:bodyPr>
          <a:p>
            <a:pPr lvl="0" algn="l">
              <a:buClrTx/>
              <a:buSzTx/>
              <a:buFontTx/>
            </a:pP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10104755" y="47720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"/>
          <p:cNvSpPr txBox="1">
            <a:spLocks noChangeArrowheads="1"/>
          </p:cNvSpPr>
          <p:nvPr/>
        </p:nvSpPr>
        <p:spPr bwMode="auto">
          <a:xfrm>
            <a:off x="3442335" y="4323715"/>
            <a:ext cx="5940425" cy="2214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  <a:cs typeface="SimSun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fontAlgn="auto">
              <a:lnSpc>
                <a:spcPct val="150000"/>
              </a:lnSpc>
            </a:pPr>
            <a:r>
              <a:rPr kumimoji="0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路</a:t>
            </a:r>
            <a:r>
              <a:rPr kumimoji="0"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 </a:t>
            </a:r>
            <a:r>
              <a:rPr kumimoji="0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远</a:t>
            </a:r>
            <a:endParaRPr kumimoji="0"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</a:pPr>
            <a:r>
              <a:rPr kumimoji="0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中国科学院软件研究所 </a:t>
            </a:r>
            <a:endParaRPr kumimoji="0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</a:pPr>
            <a:r>
              <a:rPr kumimoji="0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可信计算与信息保障实验室</a:t>
            </a:r>
            <a:endParaRPr kumimoji="0"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</a:pPr>
            <a:r>
              <a:rPr kumimoji="0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北京市</a:t>
            </a:r>
            <a:r>
              <a:rPr kumimoji="0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海淀区</a:t>
            </a:r>
            <a:r>
              <a:rPr kumimoji="0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中关村南四街4号</a:t>
            </a:r>
            <a:endParaRPr kumimoji="0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20204" pitchFamily="34" charset="0"/>
            </a:endParaRPr>
          </a:p>
          <a:p>
            <a:pPr algn="ctr" fontAlgn="auto">
              <a:lnSpc>
                <a:spcPct val="100000"/>
              </a:lnSpc>
            </a:pPr>
            <a:r>
              <a:rPr kumimoji="0"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邮箱：</a:t>
            </a:r>
            <a:r>
              <a:rPr kumimoji="0"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  <a:sym typeface="Arial" panose="020B0604020202020204" pitchFamily="34" charset="0"/>
              </a:rPr>
              <a:t>luyuan@iscas.ac.cn</a:t>
            </a:r>
            <a:endParaRPr kumimoji="0"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9" name="图片 18" descr="C:/Users/yylluu/AppData/Local/Temp/kaimatting/20201221165359/output_aiMatting_20201221165441.pngoutput_aiMatting_202012211654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610" y="1065530"/>
            <a:ext cx="6015355" cy="2821940"/>
          </a:xfrm>
          <a:prstGeom prst="rect">
            <a:avLst/>
          </a:prstGeom>
        </p:spPr>
      </p:pic>
      <p:pic>
        <p:nvPicPr>
          <p:cNvPr id="7" name="图片 6" descr="C:/Users/yylluu/AppData/Local/Temp/kaimatting/20201221172713/output_aiMatting_20201221172744.pngoutput_aiMatting_20201221172744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6685280" y="1129030"/>
            <a:ext cx="5168265" cy="28594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52220" y="495300"/>
            <a:ext cx="279717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</a:t>
            </a:r>
            <a:r>
              <a:rPr lang="zh-CN" altLang="en-US" sz="4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8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谢</a:t>
            </a:r>
            <a:endParaRPr lang="zh-CN" altLang="en-US" sz="8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44500" y="1641475"/>
            <a:ext cx="11654790" cy="274320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区块链需要一类持续运行的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多次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共识协议，被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称为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原子广播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(Atomic Broadcast)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：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一致性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Agreement +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全序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Total Order = Safety/Consistency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500"/>
              </a:lnSpc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=&gt;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保证全网各节点的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“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交易日志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” 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最终一致</a:t>
            </a:r>
            <a:endParaRPr kumimoji="0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活性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Liveness 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algn="l" fontAlgn="auto">
              <a:lnSpc>
                <a:spcPts val="3500"/>
              </a:lnSpc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=&gt; 保证用户提交的交易最终被 “交易日志” 接受</a:t>
            </a:r>
            <a:endParaRPr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6897863" cy="776703"/>
            <a:chOff x="1394460" y="1692177"/>
            <a:chExt cx="1050649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901142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区块链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共识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(Byzantine Agreement)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8570" y="4865804"/>
            <a:ext cx="237617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（区块链共识）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7458710" y="5039995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7458710" y="5419090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458710" y="5811520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606915" y="476504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06915" y="517652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06915" y="562038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48255" y="507873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548255" y="5457825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2548255" y="623316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99690" y="4757420"/>
            <a:ext cx="2313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=&lt;x, y, w, ... 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52320" y="472948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052320" y="514096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84450" y="5133340"/>
            <a:ext cx="2195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&lt;x, z, y, 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70480" y="5540375"/>
            <a:ext cx="2491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&lt;y, w, x, z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23150" y="4706620"/>
            <a:ext cx="219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43470" y="5118100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&lt;x, y, z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w...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28230" y="5494020"/>
            <a:ext cx="219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052320" y="601916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608185" y="60547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548255" y="586232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052320" y="55848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55240" y="5916295"/>
            <a:ext cx="257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&lt;z, y, x, w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V="1">
            <a:off x="7450455" y="6198235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7433945" y="5864860"/>
            <a:ext cx="2176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306175" cy="28301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用于区块链的原子广播协议需要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抵抗拜占庭错误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“ Because adversries are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everywhere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; 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         because any sufficiently complex system 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         will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soon become adversarial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; 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         not just I am a cryptographer ... ” </a:t>
            </a:r>
            <a:endParaRPr kumimoji="0"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                       —— 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Silvio Micali</a:t>
            </a:r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@ CRYPTO'20 Keynote</a:t>
            </a:r>
            <a:endParaRPr lang="en-US" altLang="zh-CN" sz="20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6897863" cy="776703"/>
            <a:chOff x="1394460" y="1692177"/>
            <a:chExt cx="1050649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901142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区块链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共识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(Byzantine Agreement)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8570" y="4865804"/>
            <a:ext cx="237617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（区块链共识）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7458710" y="5039995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7458710" y="5419090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458710" y="5811520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606915" y="476504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06915" y="517652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06915" y="562038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48255" y="507873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548255" y="5457825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2548255" y="6233160"/>
            <a:ext cx="2520000" cy="1143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99690" y="4757420"/>
            <a:ext cx="2313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=&lt;x, y, w, ... 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52320" y="472948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052320" y="514096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84450" y="5133340"/>
            <a:ext cx="2195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&lt;x, z, y, 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70480" y="5540375"/>
            <a:ext cx="2491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&lt;y, w, x, z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23150" y="4706620"/>
            <a:ext cx="219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43470" y="5118100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&lt;x, y, z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w...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28230" y="5494020"/>
            <a:ext cx="219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548255" y="586232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052320" y="55848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55240" y="5916295"/>
            <a:ext cx="257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sym typeface="+mn-ea"/>
              </a:rPr>
              <a:t>恶意行为</a:t>
            </a:r>
            <a:endParaRPr lang="zh-CN" altLang="en-US" b="1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052320" y="601281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06915" y="605472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 descr="micali-100270614-ori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995" y="2455545"/>
            <a:ext cx="1058545" cy="148272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61365" y="3938270"/>
            <a:ext cx="176847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Silvio Micali</a:t>
            </a:r>
            <a:endParaRPr lang="en-US" altLang="zh-CN" sz="16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捕获 (2)"/>
          <p:cNvPicPr>
            <a:picLocks noChangeAspect="1"/>
          </p:cNvPicPr>
          <p:nvPr/>
        </p:nvPicPr>
        <p:blipFill>
          <a:blip r:embed="rId1">
            <a:lum contrast="-6000"/>
          </a:blip>
          <a:stretch>
            <a:fillRect/>
          </a:stretch>
        </p:blipFill>
        <p:spPr>
          <a:xfrm>
            <a:off x="6654800" y="2519680"/>
            <a:ext cx="5298440" cy="19329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3" name="矩形 22"/>
          <p:cNvSpPr/>
          <p:nvPr/>
        </p:nvSpPr>
        <p:spPr>
          <a:xfrm>
            <a:off x="702310" y="1641475"/>
            <a:ext cx="11306175" cy="387159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用于区块链的原子广播协议需要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抵抗拜占庭错误</a:t>
            </a: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612140" lvl="1" indent="0" algn="l" fontAlgn="auto">
              <a:lnSpc>
                <a:spcPts val="3800"/>
              </a:lnSpc>
              <a:spcBef>
                <a:spcPts val="12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 20</a:t>
            </a: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20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年11月2日，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charset="0"/>
                <a:ea typeface="SimHei" panose="02010609060101010101" pitchFamily="49" charset="-122"/>
                <a:cs typeface="Cambria" panose="02040503050406030204" charset="0"/>
                <a:sym typeface="+mn-ea"/>
              </a:rPr>
              <a:t>CDN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供应商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  <a:p>
            <a:pPr marL="612140" lvl="1" indent="0" algn="l" fontAlgn="auto">
              <a:lnSpc>
                <a:spcPts val="38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	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charset="0"/>
                <a:ea typeface="SimHei" panose="02010609060101010101" pitchFamily="49" charset="-122"/>
                <a:cs typeface="Cambria" panose="02040503050406030204" charset="0"/>
                <a:sym typeface="+mn-ea"/>
              </a:rPr>
              <a:t>CloudFlare 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遭遇拜占庭错误，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  <a:p>
            <a:pPr marL="612140" lvl="1" indent="0" algn="l" fontAlgn="auto">
              <a:lnSpc>
                <a:spcPts val="38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	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底层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charset="0"/>
                <a:ea typeface="SimHei" panose="02010609060101010101" pitchFamily="49" charset="-122"/>
                <a:cs typeface="Cambria" panose="02040503050406030204" charset="0"/>
                <a:sym typeface="+mn-ea"/>
              </a:rPr>
              <a:t>RAFT协议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无法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抵抗拜占庭行为，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  <a:p>
            <a:pPr marL="612140" lvl="1" indent="0" algn="l" fontAlgn="auto">
              <a:lnSpc>
                <a:spcPts val="3800"/>
              </a:lnSpc>
              <a:buClrTx/>
              <a:buSzTx/>
              <a:buFont typeface="Arial" panose="020B0604020202020204" pitchFamily="34" charset="0"/>
              <a:buNone/>
            </a:pPr>
            <a:r>
              <a:rPr kumimoji="0"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	</a:t>
            </a:r>
            <a:r>
              <a:rPr kumimoji="0"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  <a:cs typeface="SimHei" panose="02010609060101010101" pitchFamily="49" charset="-122"/>
                <a:sym typeface="+mn-ea"/>
              </a:rPr>
              <a:t>服务受损 6小时33分钟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SimHei" panose="02010609060101010101" pitchFamily="49" charset="-122"/>
              <a:ea typeface="SimHei" panose="02010609060101010101" pitchFamily="49" charset="-122"/>
              <a:cs typeface="SimHei" panose="02010609060101010101" pitchFamily="49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endParaRPr lang="zh-CN" altLang="en-US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fontAlgn="auto">
              <a:lnSpc>
                <a:spcPts val="3000"/>
              </a:lnSpc>
              <a:buFont typeface="Arial" panose="020B0604020202020204" pitchFamily="34" charset="0"/>
              <a:buNone/>
            </a:pPr>
            <a:r>
              <a:rPr lang="en-US" altLang="zh-CN" dirty="0" smtClean="0">
                <a:solidFill>
                  <a:srgbClr val="002060"/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</a:t>
            </a:r>
            <a:endParaRPr lang="zh-CN" altLang="en-US" b="1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6897863" cy="776703"/>
            <a:chOff x="1394460" y="1692177"/>
            <a:chExt cx="10506499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9011421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区块链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共识 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(Byzantine Agreement)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1.3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68570" y="4865804"/>
            <a:ext cx="2376170" cy="144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anchor="ctr" anchorCtr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原子广播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  <a:p>
            <a:pPr algn="ctr"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charset="-122"/>
                <a:ea typeface="Microsoft YaHei" panose="020B0503020204020204" charset="-122"/>
                <a:cs typeface="Microsoft YaHei" panose="020B0503020204020204" charset="-122"/>
              </a:rPr>
              <a:t>（区块链共识）</a:t>
            </a:r>
            <a:endParaRPr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7458710" y="5039995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7458710" y="5419090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7458710" y="5811520"/>
            <a:ext cx="216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9606915" y="476504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06915" y="517652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606915" y="562038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V="1">
            <a:off x="2548255" y="507873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548255" y="5457825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599690" y="4757420"/>
            <a:ext cx="2313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=&lt;x, y, w, ... 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52320" y="472948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P_1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052320" y="5140960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P_2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84450" y="5133340"/>
            <a:ext cx="2195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&lt;x, z, y, 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570480" y="5540375"/>
            <a:ext cx="24911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交易池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&lt;y, w, x, z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23150" y="4706620"/>
            <a:ext cx="2194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443470" y="5118100"/>
            <a:ext cx="217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&lt;x, y, z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, w...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428230" y="5494020"/>
            <a:ext cx="21901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账本</a:t>
            </a:r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=&lt;x, y, z, w...&gt;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V="1">
            <a:off x="2548255" y="5862320"/>
            <a:ext cx="2520000" cy="1143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2052320" y="5584825"/>
            <a:ext cx="589280" cy="3683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P_3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606915" y="605472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548255" y="6233160"/>
            <a:ext cx="2520000" cy="11430"/>
          </a:xfrm>
          <a:prstGeom prst="straightConnector1">
            <a:avLst/>
          </a:prstGeom>
          <a:ln>
            <a:solidFill>
              <a:srgbClr val="C00000"/>
            </a:solidFill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55240" y="5916295"/>
            <a:ext cx="2570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b="1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  <a:sym typeface="+mn-ea"/>
              </a:rPr>
              <a:t>恶意行为</a:t>
            </a:r>
            <a:endParaRPr lang="zh-CN" altLang="en-US" b="1">
              <a:solidFill>
                <a:srgbClr val="C00000"/>
              </a:solidFill>
              <a:latin typeface="SimHei" panose="02010609060101010101" pitchFamily="49" charset="-122"/>
              <a:ea typeface="SimHei" panose="02010609060101010101" pitchFamily="49" charset="-122"/>
              <a:sym typeface="+mn-ea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052320" y="6012815"/>
            <a:ext cx="589280" cy="368300"/>
          </a:xfrm>
          <a:prstGeom prst="rect">
            <a:avLst/>
          </a:prstGeom>
          <a:gradFill>
            <a:gsLst>
              <a:gs pos="50000">
                <a:srgbClr val="EBA874"/>
              </a:gs>
              <a:gs pos="0">
                <a:srgbClr val="F2C5A2"/>
              </a:gs>
              <a:gs pos="100000">
                <a:srgbClr val="E48B45"/>
              </a:gs>
            </a:gsLst>
            <a:lin scaled="1"/>
          </a:gra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altLang="zh-CN" b="1">
                <a:solidFill>
                  <a:schemeClr val="tx1">
                    <a:lumMod val="65000"/>
                    <a:lumOff val="35000"/>
                  </a:schemeClr>
                </a:solidFill>
              </a:rPr>
              <a:t>P_4</a:t>
            </a:r>
            <a:endParaRPr lang="en-US" altLang="zh-CN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702310" y="1641475"/>
            <a:ext cx="11489055" cy="49390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区块链系统的通信环境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可以分为：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同步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网络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ynchronous：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algn="l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存在已知的最大网络延迟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algn="l" fontAlgn="auto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  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（同步假设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synchrony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）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半同步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网络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Partial-S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ynchronous：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algn="l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存在未知的最大网络延迟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algn="l" fontAlgn="auto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	    （最终同步假设 eventual synchrony）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800100" lvl="1" indent="0" algn="l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</a:t>
            </a: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异步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网络 </a:t>
            </a: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A</a:t>
            </a: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synchronous：</a:t>
            </a:r>
            <a:endParaRPr kumimoji="0"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  <a:p>
            <a:pPr marL="457200" lvl="1" indent="0" algn="l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             网络延迟不仅未知、还可以任意大</a:t>
            </a:r>
            <a:endParaRPr lang="zh-CN" altLang="en-US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7700" y="381537"/>
            <a:ext cx="4009248" cy="776703"/>
            <a:chOff x="1394460" y="1692177"/>
            <a:chExt cx="6106697" cy="1183037"/>
          </a:xfrm>
        </p:grpSpPr>
        <p:grpSp>
          <p:nvGrpSpPr>
            <p:cNvPr id="25" name="组合 24"/>
            <p:cNvGrpSpPr/>
            <p:nvPr/>
          </p:nvGrpSpPr>
          <p:grpSpPr>
            <a:xfrm>
              <a:off x="1394460" y="1692177"/>
              <a:ext cx="1301229" cy="1183037"/>
              <a:chOff x="8567422" y="2123350"/>
              <a:chExt cx="483347" cy="439444"/>
            </a:xfrm>
          </p:grpSpPr>
          <p:grpSp>
            <p:nvGrpSpPr>
              <p:cNvPr id="28" name="组合 27"/>
              <p:cNvGrpSpPr/>
              <p:nvPr/>
            </p:nvGrpSpPr>
            <p:grpSpPr>
              <a:xfrm>
                <a:off x="8567422" y="2123350"/>
                <a:ext cx="483347" cy="439444"/>
                <a:chOff x="3017520" y="2164080"/>
                <a:chExt cx="1226820" cy="1115387"/>
              </a:xfrm>
            </p:grpSpPr>
            <p:sp>
              <p:nvSpPr>
                <p:cNvPr id="30" name="六边形 29"/>
                <p:cNvSpPr/>
                <p:nvPr/>
              </p:nvSpPr>
              <p:spPr>
                <a:xfrm>
                  <a:off x="3017520" y="2164080"/>
                  <a:ext cx="1226820" cy="1057603"/>
                </a:xfrm>
                <a:prstGeom prst="hexagon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3096260" y="2217420"/>
                  <a:ext cx="848360" cy="462280"/>
                </a:xfrm>
                <a:custGeom>
                  <a:avLst/>
                  <a:gdLst>
                    <a:gd name="connsiteX0" fmla="*/ 0 w 848360"/>
                    <a:gd name="connsiteY0" fmla="*/ 462280 h 462280"/>
                    <a:gd name="connsiteX1" fmla="*/ 226060 w 848360"/>
                    <a:gd name="connsiteY1" fmla="*/ 0 h 462280"/>
                    <a:gd name="connsiteX2" fmla="*/ 848360 w 848360"/>
                    <a:gd name="connsiteY2" fmla="*/ 0 h 462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848360" h="462280">
                      <a:moveTo>
                        <a:pt x="0" y="462280"/>
                      </a:moveTo>
                      <a:lnTo>
                        <a:pt x="226060" y="0"/>
                      </a:lnTo>
                      <a:lnTo>
                        <a:pt x="848360" y="0"/>
                      </a:lnTo>
                    </a:path>
                  </a:pathLst>
                </a:cu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050">
                    <a:cs typeface="+mn-ea"/>
                    <a:sym typeface="+mn-lt"/>
                  </a:endParaRPr>
                </a:p>
              </p:txBody>
            </p:sp>
            <p:cxnSp>
              <p:nvCxnSpPr>
                <p:cNvPr id="32" name="直接连接符 31"/>
                <p:cNvCxnSpPr>
                  <a:stCxn id="31" idx="0"/>
                </p:cNvCxnSpPr>
                <p:nvPr/>
              </p:nvCxnSpPr>
              <p:spPr>
                <a:xfrm>
                  <a:off x="3096260" y="2679700"/>
                  <a:ext cx="154940" cy="33528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3274060" y="3054043"/>
                  <a:ext cx="38735" cy="8382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4" name="直接连接符 33"/>
                <p:cNvCxnSpPr/>
                <p:nvPr/>
              </p:nvCxnSpPr>
              <p:spPr>
                <a:xfrm flipV="1">
                  <a:off x="3850005" y="3275024"/>
                  <a:ext cx="172720" cy="4035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 flipH="1">
                  <a:off x="4022726" y="3000937"/>
                  <a:ext cx="133984" cy="278530"/>
                </a:xfrm>
                <a:prstGeom prst="line">
                  <a:avLst/>
                </a:prstGeom>
                <a:noFill/>
                <a:ln w="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  <p:sp>
            <p:nvSpPr>
              <p:cNvPr id="29" name="六边形 28"/>
              <p:cNvSpPr/>
              <p:nvPr/>
            </p:nvSpPr>
            <p:spPr>
              <a:xfrm>
                <a:off x="8639428" y="2183375"/>
                <a:ext cx="344089" cy="296628"/>
              </a:xfrm>
              <a:prstGeom prst="hexagon">
                <a:avLst/>
              </a:prstGeom>
              <a:solidFill>
                <a:schemeClr val="bg1">
                  <a:lumMod val="75000"/>
                </a:schemeClr>
              </a:solidFill>
              <a:ln w="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50">
                  <a:cs typeface="+mn-ea"/>
                  <a:sym typeface="+mn-lt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2889538" y="1853771"/>
              <a:ext cx="4611619" cy="7950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区块链的通信</a:t>
              </a:r>
              <a:r>
                <a:rPr lang="zh-CN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ea"/>
                </a:rPr>
                <a:t>环境</a:t>
              </a:r>
              <a:endPara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ea"/>
              </a:endParaRPr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701068" y="469102"/>
            <a:ext cx="74803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1.4</a:t>
            </a:r>
            <a:endParaRPr lang="en-US" altLang="zh-CN" sz="3200" b="1" dirty="0" smtClean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8517890" y="2750185"/>
            <a:ext cx="324000" cy="3420000"/>
          </a:xfrm>
          <a:prstGeom prst="downArrow">
            <a:avLst>
              <a:gd name="adj1" fmla="val 30082"/>
              <a:gd name="adj2" fmla="val 57468"/>
            </a:avLst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p>
            <a:endParaRPr lang="zh-CN" altLang="en-US" sz="800" dirty="0" smtClean="0">
              <a:solidFill>
                <a:srgbClr val="002060"/>
              </a:solidFill>
              <a:latin typeface="Microsoft YaHei" panose="020B0503020204020204" charset="-122"/>
              <a:ea typeface="Microsoft YaHei" panose="020B0503020204020204" charset="-122"/>
              <a:cs typeface="Microsoft YaHei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498840" y="2177415"/>
            <a:ext cx="2327910" cy="52197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800" b="1" dirty="0" smtClean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网络由好变坏</a:t>
            </a:r>
            <a:endParaRPr lang="zh-CN" altLang="en-US" sz="2800" b="1" dirty="0" smtClean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736330" y="2965450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光纤环、以太网</a:t>
            </a:r>
            <a:endParaRPr lang="zh-CN" altLang="en-US" sz="2000" dirty="0" smtClean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26805" y="5458460"/>
            <a:ext cx="1668780" cy="39878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en-US" altLang="zh-CN" sz="2000" dirty="0" smtClean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TOR</a:t>
            </a:r>
            <a:r>
              <a:rPr lang="zh-CN" altLang="en-US" sz="2000" dirty="0" smtClean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代理网络</a:t>
            </a:r>
            <a:endParaRPr lang="zh-CN" altLang="en-US" sz="2000" dirty="0" smtClean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6965" y="461518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全球互联网</a:t>
            </a:r>
            <a:endParaRPr lang="zh-CN" altLang="en-US" sz="2000" dirty="0" smtClean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17280" y="382016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algn="l"/>
            <a:r>
              <a:rPr lang="zh-CN" altLang="en-US" sz="2000" dirty="0" smtClean="0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mbria" panose="02040503050406030204"/>
                <a:ea typeface="SimHei" panose="02010609060101010101" pitchFamily="49" charset="-122"/>
                <a:cs typeface="Cambria" panose="02040503050406030204"/>
                <a:sym typeface="+mn-ea"/>
              </a:rPr>
              <a:t>国内互联网</a:t>
            </a:r>
            <a:endParaRPr lang="zh-CN" altLang="en-US" sz="2000" dirty="0" smtClean="0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Cambria" panose="02040503050406030204"/>
              <a:ea typeface="SimHei" panose="02010609060101010101" pitchFamily="49" charset="-122"/>
              <a:cs typeface="Cambria" panose="02040503050406030204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400,&quot;width&quot;:5400}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96_1*m_h_a*1_3_1"/>
  <p:tag name="KSO_WM_TEMPLATE_CATEGORY" val="diagram"/>
  <p:tag name="KSO_WM_TEMPLATE_INDEX" val="20201496"/>
  <p:tag name="KSO_WM_UNIT_LAYERLEVEL" val="1_1_1"/>
  <p:tag name="KSO_WM_TAG_VERSION" val="1.0"/>
  <p:tag name="KSO_WM_BEAUTIFY_FLAG" val="#wm#"/>
  <p:tag name="KSO_WM_UNIT_PRESET_TEXT" val="2014"/>
  <p:tag name="KSO_WM_UNIT_USESOURCEFORMAT_APPLY" val="1"/>
  <p:tag name="KSO_WM_UNIT_TEXT_FILL_FORE_SCHEMECOLOR_INDEX" val="14"/>
  <p:tag name="KSO_WM_UNIT_TEXT_FILL_TYPE" val="1"/>
</p:tagLst>
</file>

<file path=ppt/tags/tag11.xml><?xml version="1.0" encoding="utf-8"?>
<p:tagLst xmlns:p="http://schemas.openxmlformats.org/presentationml/2006/main">
  <p:tag name="KSO_WM_UNIT_PLACING_PICTURE_USER_VIEWPORT" val="{&quot;height&quot;:2799,&quot;width&quot;:2782}"/>
</p:tagLst>
</file>

<file path=ppt/tags/tag12.xml><?xml version="1.0" encoding="utf-8"?>
<p:tagLst xmlns:p="http://schemas.openxmlformats.org/presentationml/2006/main">
  <p:tag name="KSO_WM_UNIT_TABLE_BEAUTIFY" val="smartTable{96936cc9-9f20-4ad3-a11e-db25795ce581}"/>
  <p:tag name="TABLE_ENDDRAG_ORIGIN_RECT" val="710*165"/>
  <p:tag name="TABLE_ENDDRAG_RECT" val="428*-100*710*165"/>
  <p:tag name="TABLE_EMPHASIZE_COLOR" val="3042485"/>
</p:tagLst>
</file>

<file path=ppt/tags/tag13.xml><?xml version="1.0" encoding="utf-8"?>
<p:tagLst xmlns:p="http://schemas.openxmlformats.org/presentationml/2006/main">
  <p:tag name="KSO_WM_UNIT_TABLE_BEAUTIFY" val="smartTable{ef986f1b-d0bd-43a0-8551-6b7c00fbba89}"/>
  <p:tag name="TABLE_EMPHASIZE_COLOR" val="3042485"/>
  <p:tag name="TABLE_ENDDRAG_ORIGIN_RECT" val="924*223"/>
  <p:tag name="TABLE_ENDDRAG_RECT" val="28*200*924*223"/>
</p:tagLst>
</file>

<file path=ppt/tags/tag14.xml><?xml version="1.0" encoding="utf-8"?>
<p:tagLst xmlns:p="http://schemas.openxmlformats.org/presentationml/2006/main">
  <p:tag name="KSO_WM_UNIT_PLACING_PICTURE_USER_VIEWPORT" val="{&quot;height&quot;:2799,&quot;width&quot;:2782}"/>
</p:tagLst>
</file>

<file path=ppt/tags/tag15.xml><?xml version="1.0" encoding="utf-8"?>
<p:tagLst xmlns:p="http://schemas.openxmlformats.org/presentationml/2006/main">
  <p:tag name="KSO_WM_UNIT_PLACING_PICTURE_USER_VIEWPORT" val="{&quot;height&quot;:2799,&quot;width&quot;:2782}"/>
</p:tagLst>
</file>

<file path=ppt/tags/tag16.xml><?xml version="1.0" encoding="utf-8"?>
<p:tagLst xmlns:p="http://schemas.openxmlformats.org/presentationml/2006/main">
  <p:tag name="KSO_WM_UNIT_PLACING_PICTURE_USER_VIEWPORT" val="{&quot;height&quot;:2799,&quot;width&quot;:2782}"/>
</p:tagLst>
</file>

<file path=ppt/tags/tag2.xml><?xml version="1.0" encoding="utf-8"?>
<p:tagLst xmlns:p="http://schemas.openxmlformats.org/presentationml/2006/main">
  <p:tag name="KSO_WM_UNIT_PLACING_PICTURE_USER_VIEWPORT" val="{&quot;height&quot;:3600,&quot;width&quot;:3263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2"/>
  <p:tag name="KSO_WM_UNIT_ID" val="diagram20201496_1*m_i*1_2"/>
  <p:tag name="KSO_WM_TEMPLATE_CATEGORY" val="diagram"/>
  <p:tag name="KSO_WM_TEMPLATE_INDEX" val="20201496"/>
  <p:tag name="KSO_WM_UNIT_LAYERLEVEL" val="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4"/>
  <p:tag name="KSO_WM_UNIT_LINE_FILL_TYPE" val="2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01496_1*m_i*1_3"/>
  <p:tag name="KSO_WM_TEMPLATE_CATEGORY" val="diagram"/>
  <p:tag name="KSO_WM_TEMPLATE_INDEX" val="20201496"/>
  <p:tag name="KSO_WM_UNIT_LAYERLEVEL" val="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4"/>
  <p:tag name="KSO_WM_UNIT_LINE_FILL_TYPE" val="2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4"/>
  <p:tag name="KSO_WM_UNIT_ID" val="diagram20201496_1*m_h_i*1_1_4"/>
  <p:tag name="KSO_WM_TEMPLATE_CATEGORY" val="diagram"/>
  <p:tag name="KSO_WM_TEMPLATE_INDEX" val="20201496"/>
  <p:tag name="KSO_WM_UNIT_LAYERLEVEL" val="1_1_1"/>
  <p:tag name="KSO_WM_TAG_VERSION" val="1.0"/>
  <p:tag name="KSO_WM_BEAUTIFY_FLAG" val="#wm#"/>
  <p:tag name="KSO_WM_UNIT_USESOURCEFORMAT_APPLY" val="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01496_1*m_h_i*1_3_4"/>
  <p:tag name="KSO_WM_TEMPLATE_CATEGORY" val="diagram"/>
  <p:tag name="KSO_WM_TEMPLATE_INDEX" val="20201496"/>
  <p:tag name="KSO_WM_UNIT_LAYERLEVEL" val="1_1_1"/>
  <p:tag name="KSO_WM_TAG_VERSION" val="1.0"/>
  <p:tag name="KSO_WM_BEAUTIFY_FLAG" val="#wm#"/>
  <p:tag name="KSO_WM_UNIT_USESOURCEFORMAT_APPLY" val="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4"/>
  <p:tag name="KSO_WM_UNIT_ID" val="diagram20201496_1*m_i*1_4"/>
  <p:tag name="KSO_WM_TEMPLATE_CATEGORY" val="diagram"/>
  <p:tag name="KSO_WM_TEMPLATE_INDEX" val="20201496"/>
  <p:tag name="KSO_WM_UNIT_LAYERLEVEL" val="1_1"/>
  <p:tag name="KSO_WM_TAG_VERSION" val="1.0"/>
  <p:tag name="KSO_WM_BEAUTIFY_FLAG" val="#wm#"/>
  <p:tag name="KSO_WM_UNIT_USESOURCEFORMAT_APPLY" val="1"/>
  <p:tag name="KSO_WM_UNIT_LINE_FORE_SCHEMECOLOR_INDEX" val="14"/>
  <p:tag name="KSO_WM_UNIT_LINE_FILL_TYPE" val="2"/>
</p:tagLst>
</file>

<file path=ppt/tags/tag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a"/>
  <p:tag name="KSO_WM_UNIT_INDEX" val="1_3_1"/>
  <p:tag name="KSO_WM_UNIT_ID" val="diagram20201496_1*m_h_a*1_3_1"/>
  <p:tag name="KSO_WM_TEMPLATE_CATEGORY" val="diagram"/>
  <p:tag name="KSO_WM_TEMPLATE_INDEX" val="20201496"/>
  <p:tag name="KSO_WM_UNIT_LAYERLEVEL" val="1_1_1"/>
  <p:tag name="KSO_WM_TAG_VERSION" val="1.0"/>
  <p:tag name="KSO_WM_BEAUTIFY_FLAG" val="#wm#"/>
  <p:tag name="KSO_WM_UNIT_PRESET_TEXT" val="2014"/>
  <p:tag name="KSO_WM_UNIT_USESOURCEFORMAT_APPLY" val="1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3"/>
  <p:tag name="KSO_WM_UNIT_ID" val="diagram20201496_1*m_i*1_3"/>
  <p:tag name="KSO_WM_TEMPLATE_CATEGORY" val="diagram"/>
  <p:tag name="KSO_WM_TEMPLATE_INDEX" val="20201496"/>
  <p:tag name="KSO_WM_UNIT_LAYERLEVEL" val="1_1"/>
  <p:tag name="KSO_WM_TAG_VERSION" val="1.0"/>
  <p:tag name="KSO_WM_BEAUTIFY_FLAG" val="#wm#"/>
  <p:tag name="KSO_WM_UNIT_USESOURCEFORMAT_APPLY" val="1"/>
  <p:tag name="KSO_WM_UNIT_FILL_FORE_SCHEMECOLOR_INDEX" val="14"/>
  <p:tag name="KSO_WM_UNIT_FILL_TYPE" val="1"/>
  <p:tag name="KSO_WM_UNIT_LINE_FORE_SCHEMECOLOR_INDEX" val="14"/>
  <p:tag name="KSO_WM_UNIT_LINE_FILL_TYPE" val="2"/>
</p:tagLst>
</file>

<file path=ppt/theme/theme1.xml><?xml version="1.0" encoding="utf-8"?>
<a:theme xmlns:a="http://schemas.openxmlformats.org/drawingml/2006/main" name="Office 主题​​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5e42vwj0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Apex">
    <a:dk1>
      <a:sysClr val="windowText" lastClr="000000"/>
    </a:dk1>
    <a:lt1>
      <a:sysClr val="window" lastClr="FFFFFF"/>
    </a:lt1>
    <a:dk2>
      <a:srgbClr val="69676D"/>
    </a:dk2>
    <a:lt2>
      <a:srgbClr val="C9C2D1"/>
    </a:lt2>
    <a:accent1>
      <a:srgbClr val="CEB966"/>
    </a:accent1>
    <a:accent2>
      <a:srgbClr val="9CB084"/>
    </a:accent2>
    <a:accent3>
      <a:srgbClr val="6BB1C9"/>
    </a:accent3>
    <a:accent4>
      <a:srgbClr val="6585CF"/>
    </a:accent4>
    <a:accent5>
      <a:srgbClr val="7E6BC9"/>
    </a:accent5>
    <a:accent6>
      <a:srgbClr val="A379BB"/>
    </a:accent6>
    <a:hlink>
      <a:srgbClr val="410082"/>
    </a:hlink>
    <a:folHlink>
      <a:srgbClr val="932968"/>
    </a:folHlink>
  </a:clrScheme>
</a:themeOverride>
</file>

<file path=ppt/theme/themeOverride2.xml><?xml version="1.0" encoding="utf-8"?>
<a:themeOverride xmlns:a="http://schemas.openxmlformats.org/drawingml/2006/main">
  <a:clrScheme name="Apex">
    <a:dk1>
      <a:sysClr val="windowText" lastClr="000000"/>
    </a:dk1>
    <a:lt1>
      <a:sysClr val="window" lastClr="FFFFFF"/>
    </a:lt1>
    <a:dk2>
      <a:srgbClr val="69676D"/>
    </a:dk2>
    <a:lt2>
      <a:srgbClr val="C9C2D1"/>
    </a:lt2>
    <a:accent1>
      <a:srgbClr val="CEB966"/>
    </a:accent1>
    <a:accent2>
      <a:srgbClr val="9CB084"/>
    </a:accent2>
    <a:accent3>
      <a:srgbClr val="6BB1C9"/>
    </a:accent3>
    <a:accent4>
      <a:srgbClr val="6585CF"/>
    </a:accent4>
    <a:accent5>
      <a:srgbClr val="7E6BC9"/>
    </a:accent5>
    <a:accent6>
      <a:srgbClr val="A379BB"/>
    </a:accent6>
    <a:hlink>
      <a:srgbClr val="410082"/>
    </a:hlink>
    <a:folHlink>
      <a:srgbClr val="93296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10797</Words>
  <Application>WPS 演示</Application>
  <PresentationFormat>宽屏</PresentationFormat>
  <Paragraphs>1825</Paragraphs>
  <Slides>50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50</vt:i4>
      </vt:variant>
    </vt:vector>
  </HeadingPairs>
  <TitlesOfParts>
    <vt:vector size="72" baseType="lpstr">
      <vt:lpstr>Arial</vt:lpstr>
      <vt:lpstr>SimSun</vt:lpstr>
      <vt:lpstr>Wingdings</vt:lpstr>
      <vt:lpstr>Calibri</vt:lpstr>
      <vt:lpstr>Cambria</vt:lpstr>
      <vt:lpstr>SimHei</vt:lpstr>
      <vt:lpstr>Microsoft YaHei</vt:lpstr>
      <vt:lpstr>Cambria</vt:lpstr>
      <vt:lpstr>Wingdings</vt:lpstr>
      <vt:lpstr>汉仪青云简</vt:lpstr>
      <vt:lpstr>Arial Unicode MS</vt:lpstr>
      <vt:lpstr>DengXian</vt:lpstr>
      <vt:lpstr>Times New Roman</vt:lpstr>
      <vt:lpstr>Office 主题​​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路远</cp:lastModifiedBy>
  <cp:revision>68</cp:revision>
  <dcterms:created xsi:type="dcterms:W3CDTF">2019-10-29T04:03:00Z</dcterms:created>
  <dcterms:modified xsi:type="dcterms:W3CDTF">2021-04-16T17:46:13Z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  <property fmtid="{D5CDD505-2E9C-101B-9397-08002B2CF9AE}" pid="3" name="ICV">
    <vt:lpwstr>42F38C58F80144CE8374258BB55AE07A</vt:lpwstr>
  </property>
  <property fmtid="{D5CDD505-2E9C-101B-9397-08002B2CF9AE}" pid="4" name="KSOSaveFontToCloudKey">
    <vt:lpwstr>1062298207_btnclosed</vt:lpwstr>
  </property>
</Properties>
</file>